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96" r:id="rId1"/>
  </p:sldMasterIdLst>
  <p:sldIdLst>
    <p:sldId id="256" r:id="rId2"/>
    <p:sldId id="257" r:id="rId3"/>
    <p:sldId id="274" r:id="rId4"/>
    <p:sldId id="258" r:id="rId5"/>
    <p:sldId id="260" r:id="rId6"/>
    <p:sldId id="261" r:id="rId7"/>
    <p:sldId id="268" r:id="rId8"/>
    <p:sldId id="273" r:id="rId9"/>
    <p:sldId id="272" r:id="rId10"/>
    <p:sldId id="263"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96DFF08F-DC6B-4601-B491-B0F83F6DD2DA}" type="datetimeFigureOut">
              <a:rPr lang="en-US" smtClean="0"/>
              <a:pPr/>
              <a:t>10/03/2016</a:t>
            </a:fld>
            <a:endParaRPr lang="en-US" dirty="0"/>
          </a:p>
        </p:txBody>
      </p:sp>
      <p:sp>
        <p:nvSpPr>
          <p:cNvPr id="5" name="Footer Placeholder 4"/>
          <p:cNvSpPr>
            <a:spLocks noGrp="1"/>
          </p:cNvSpPr>
          <p:nvPr>
            <p:ph type="ftr" sz="quarter" idx="11"/>
          </p:nvPr>
        </p:nvSpPr>
        <p:spPr>
          <a:xfrm>
            <a:off x="2692397" y="5037663"/>
            <a:ext cx="5214635" cy="279400"/>
          </a:xfrm>
        </p:spPr>
        <p:txBody>
          <a:bodyPr/>
          <a:lstStyle/>
          <a:p>
            <a:endParaRPr lang="en-US" dirty="0"/>
          </a:p>
        </p:txBody>
      </p:sp>
      <p:sp>
        <p:nvSpPr>
          <p:cNvPr id="6" name="Slide Number Placeholder 5"/>
          <p:cNvSpPr>
            <a:spLocks noGrp="1"/>
          </p:cNvSpPr>
          <p:nvPr>
            <p:ph type="sldNum" sz="quarter" idx="12"/>
          </p:nvPr>
        </p:nvSpPr>
        <p:spPr>
          <a:xfrm>
            <a:off x="8956900" y="5037663"/>
            <a:ext cx="551167" cy="279400"/>
          </a:xfrm>
        </p:spPr>
        <p:txBody>
          <a:bodyPr/>
          <a:lstStyle/>
          <a:p>
            <a:fld id="{4FAB73BC-B049-4115-A692-8D63A059BFB8}" type="slidenum">
              <a:rPr lang="en-US" smtClean="0"/>
              <a:pPr/>
              <a:t>‹#›</a:t>
            </a:fld>
            <a:endParaRPr lang="en-US" dirty="0"/>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430930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6DFF08F-DC6B-4601-B491-B0F83F6DD2DA}" type="datetimeFigureOut">
              <a:rPr lang="en-US" smtClean="0"/>
              <a:pPr/>
              <a:t>10/03/2016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8937917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6DFF08F-DC6B-4601-B491-B0F83F6DD2DA}" type="datetimeFigureOut">
              <a:rPr lang="en-US" smtClean="0"/>
              <a:pPr/>
              <a:t>10/03/2016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911214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6DFF08F-DC6B-4601-B491-B0F83F6DD2DA}" type="datetimeFigureOut">
              <a:rPr lang="en-US" smtClean="0"/>
              <a:pPr/>
              <a:t>10/03/2016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748905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6DFF08F-DC6B-4601-B491-B0F83F6DD2DA}" type="datetimeFigureOut">
              <a:rPr lang="en-US" smtClean="0"/>
              <a:pPr/>
              <a:t>10/03/2016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2911762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6DFF08F-DC6B-4601-B491-B0F83F6DD2DA}" type="datetimeFigureOut">
              <a:rPr lang="en-US" smtClean="0"/>
              <a:pPr/>
              <a:t>10/03/2016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7216753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6DFF08F-DC6B-4601-B491-B0F83F6DD2DA}" type="datetimeFigureOut">
              <a:rPr lang="en-US" smtClean="0"/>
              <a:pPr/>
              <a:t>10/03/2016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8934652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smtClean="0"/>
              <a:t>10/03/2016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9528487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smtClean="0"/>
              <a:t>10/03/2016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6965279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smtClean="0"/>
              <a:t>10/03/2016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7783157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6DFF08F-DC6B-4601-B491-B0F83F6DD2DA}" type="datetimeFigureOut">
              <a:rPr lang="en-US" smtClean="0"/>
              <a:t>10/03/2016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953777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6DFF08F-DC6B-4601-B491-B0F83F6DD2DA}" type="datetimeFigureOut">
              <a:rPr lang="en-US" smtClean="0"/>
              <a:t>10/03/2016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4109360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6DFF08F-DC6B-4601-B491-B0F83F6DD2DA}" type="datetimeFigureOut">
              <a:rPr lang="en-US" smtClean="0"/>
              <a:t>10/03/2016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a:t>
            </a:fld>
            <a:endParaRPr lang="en-US" dirty="0"/>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270786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96DFF08F-DC6B-4601-B491-B0F83F6DD2DA}" type="datetimeFigureOut">
              <a:rPr lang="en-US" smtClean="0"/>
              <a:t>10/03/2016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537985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6DFF08F-DC6B-4601-B491-B0F83F6DD2DA}" type="datetimeFigureOut">
              <a:rPr lang="en-US" smtClean="0"/>
              <a:t>10/03/2016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5166831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6DFF08F-DC6B-4601-B491-B0F83F6DD2DA}" type="datetimeFigureOut">
              <a:rPr lang="en-US" smtClean="0"/>
              <a:t>10/03/2016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361718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smtClean="0"/>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6DFF08F-DC6B-4601-B491-B0F83F6DD2DA}" type="datetimeFigureOut">
              <a:rPr lang="en-US" smtClean="0"/>
              <a:t>10/03/2016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6960154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5.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gif"/><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9">
            <a:alphaModFix amt="70000"/>
            <a:lum/>
          </a:blip>
          <a:srcRect/>
          <a:stretch>
            <a:fillRect/>
          </a:stretch>
        </a:blipFill>
        <a:effectLst/>
      </p:bgPr>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1">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1">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96DFF08F-DC6B-4601-B491-B0F83F6DD2DA}" type="datetimeFigureOut">
              <a:rPr lang="en-US" smtClean="0"/>
              <a:pPr/>
              <a:t>10/03/2016</a:t>
            </a:fld>
            <a:endParaRPr lang="en-US" dirty="0"/>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243754013"/>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 id="2147483711" r:id="rId15"/>
    <p:sldLayoutId id="2147483712" r:id="rId16"/>
    <p:sldLayoutId id="2147483713"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5.xml"/><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74079" y="3569109"/>
            <a:ext cx="6261649" cy="938433"/>
          </a:xfrm>
        </p:spPr>
        <p:txBody>
          <a:bodyPr/>
          <a:lstStyle/>
          <a:p>
            <a:r>
              <a:rPr lang="en-US" sz="2800" dirty="0" smtClean="0"/>
              <a:t>US HISTORY</a:t>
            </a:r>
            <a:endParaRPr lang="en-US" sz="2800" dirty="0"/>
          </a:p>
        </p:txBody>
      </p:sp>
      <p:sp>
        <p:nvSpPr>
          <p:cNvPr id="3" name="Subtitle 2"/>
          <p:cNvSpPr>
            <a:spLocks noGrp="1"/>
          </p:cNvSpPr>
          <p:nvPr>
            <p:ph type="subTitle" idx="1"/>
          </p:nvPr>
        </p:nvSpPr>
        <p:spPr>
          <a:xfrm>
            <a:off x="1918417" y="964105"/>
            <a:ext cx="8479196" cy="3032708"/>
          </a:xfrm>
          <a:solidFill>
            <a:schemeClr val="bg1"/>
          </a:solidFill>
        </p:spPr>
        <p:txBody>
          <a:bodyPr>
            <a:noAutofit/>
          </a:bodyPr>
          <a:lstStyle/>
          <a:p>
            <a:r>
              <a:rPr lang="en-US" sz="2800" dirty="0"/>
              <a:t>REMEDIATION LESSON TOPIC</a:t>
            </a:r>
            <a:r>
              <a:rPr lang="en-US" sz="2800" dirty="0" smtClean="0"/>
              <a:t>: </a:t>
            </a:r>
            <a:r>
              <a:rPr lang="en-US" sz="2800" b="1" dirty="0" smtClean="0"/>
              <a:t>Du Bois, Washington, Garvey</a:t>
            </a:r>
          </a:p>
          <a:p>
            <a:r>
              <a:rPr lang="en-US" sz="2800" dirty="0" smtClean="0"/>
              <a:t>BENCHMARK: </a:t>
            </a:r>
            <a:r>
              <a:rPr lang="en-US" sz="2800" b="1" dirty="0" smtClean="0"/>
              <a:t>SS.912.A.5.8</a:t>
            </a:r>
            <a:endParaRPr lang="en-US" sz="2800" b="1" dirty="0"/>
          </a:p>
          <a:p>
            <a:r>
              <a:rPr lang="en-US" sz="2800" dirty="0"/>
              <a:t>ESSENTIAL QUESTION</a:t>
            </a:r>
            <a:r>
              <a:rPr lang="en-US" sz="2800" dirty="0" smtClean="0"/>
              <a:t>: </a:t>
            </a:r>
            <a:r>
              <a:rPr lang="en-US" sz="2800" b="1" dirty="0" smtClean="0"/>
              <a:t>What were the essential differences in the philosophies of Du Bois, Washington, &amp; Garvey?</a:t>
            </a:r>
            <a:endParaRPr lang="en-US" sz="2800" b="1" dirty="0"/>
          </a:p>
        </p:txBody>
      </p:sp>
      <p:pic>
        <p:nvPicPr>
          <p:cNvPr id="4" name="Picture 3"/>
          <p:cNvPicPr>
            <a:picLocks noChangeAspect="1"/>
          </p:cNvPicPr>
          <p:nvPr/>
        </p:nvPicPr>
        <p:blipFill>
          <a:blip r:embed="rId2"/>
          <a:stretch>
            <a:fillRect/>
          </a:stretch>
        </p:blipFill>
        <p:spPr>
          <a:xfrm>
            <a:off x="7083938" y="4419703"/>
            <a:ext cx="1494907" cy="2159310"/>
          </a:xfrm>
          <a:prstGeom prst="rect">
            <a:avLst/>
          </a:prstGeom>
        </p:spPr>
      </p:pic>
      <p:pic>
        <p:nvPicPr>
          <p:cNvPr id="5" name="Picture 4"/>
          <p:cNvPicPr>
            <a:picLocks noChangeAspect="1"/>
          </p:cNvPicPr>
          <p:nvPr/>
        </p:nvPicPr>
        <p:blipFill>
          <a:blip r:embed="rId3"/>
          <a:stretch>
            <a:fillRect/>
          </a:stretch>
        </p:blipFill>
        <p:spPr>
          <a:xfrm>
            <a:off x="5457902" y="4437924"/>
            <a:ext cx="1379229" cy="2122868"/>
          </a:xfrm>
          <a:prstGeom prst="rect">
            <a:avLst/>
          </a:prstGeom>
        </p:spPr>
      </p:pic>
      <p:pic>
        <p:nvPicPr>
          <p:cNvPr id="6" name="Picture 5"/>
          <p:cNvPicPr>
            <a:picLocks noChangeAspect="1"/>
          </p:cNvPicPr>
          <p:nvPr/>
        </p:nvPicPr>
        <p:blipFill>
          <a:blip r:embed="rId4"/>
          <a:stretch>
            <a:fillRect/>
          </a:stretch>
        </p:blipFill>
        <p:spPr>
          <a:xfrm>
            <a:off x="3574050" y="4469683"/>
            <a:ext cx="1511939" cy="2091109"/>
          </a:xfrm>
          <a:prstGeom prst="rect">
            <a:avLst/>
          </a:prstGeom>
        </p:spPr>
      </p:pic>
    </p:spTree>
    <p:extLst>
      <p:ext uri="{BB962C8B-B14F-4D97-AF65-F5344CB8AC3E}">
        <p14:creationId xmlns:p14="http://schemas.microsoft.com/office/powerpoint/2010/main" val="3612219142"/>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23739" y="934005"/>
            <a:ext cx="9601196" cy="942921"/>
          </a:xfrm>
        </p:spPr>
        <p:txBody>
          <a:bodyPr>
            <a:normAutofit fontScale="90000"/>
          </a:bodyPr>
          <a:lstStyle/>
          <a:p>
            <a:r>
              <a:rPr lang="en-US" sz="4000" dirty="0" smtClean="0"/>
              <a:t>“You Do” - ESSENTIAL QUESTION-EXIT SLIP</a:t>
            </a:r>
            <a:endParaRPr lang="en-US" sz="4000" dirty="0"/>
          </a:p>
        </p:txBody>
      </p:sp>
      <p:sp>
        <p:nvSpPr>
          <p:cNvPr id="3" name="Content Placeholder 2"/>
          <p:cNvSpPr>
            <a:spLocks noGrp="1"/>
          </p:cNvSpPr>
          <p:nvPr>
            <p:ph idx="1"/>
          </p:nvPr>
        </p:nvSpPr>
        <p:spPr>
          <a:xfrm>
            <a:off x="1295402" y="2508805"/>
            <a:ext cx="9601196" cy="3318936"/>
          </a:xfrm>
        </p:spPr>
        <p:txBody>
          <a:bodyPr>
            <a:normAutofit/>
          </a:bodyPr>
          <a:lstStyle/>
          <a:p>
            <a:r>
              <a:rPr lang="en-US" sz="3600" b="1" dirty="0"/>
              <a:t>What were the essential differences in the philosophies of </a:t>
            </a:r>
            <a:r>
              <a:rPr lang="en-US" sz="3600" b="1" dirty="0" smtClean="0"/>
              <a:t>Du Bois</a:t>
            </a:r>
            <a:r>
              <a:rPr lang="en-US" sz="3600" b="1" dirty="0"/>
              <a:t>, Washington, &amp; Garvey?</a:t>
            </a:r>
          </a:p>
          <a:p>
            <a:endParaRPr lang="en-US" sz="3600" dirty="0"/>
          </a:p>
        </p:txBody>
      </p:sp>
    </p:spTree>
    <p:extLst>
      <p:ext uri="{BB962C8B-B14F-4D97-AF65-F5344CB8AC3E}">
        <p14:creationId xmlns:p14="http://schemas.microsoft.com/office/powerpoint/2010/main" val="644807333"/>
      </p:ext>
    </p:extLst>
  </p:cSld>
  <p:clrMapOvr>
    <a:masterClrMapping/>
  </p:clrMapOvr>
  <p:transition spd="slow">
    <p:push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70000"/>
            <a:lum/>
          </a:blip>
          <a:srcRec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380072" y="746159"/>
            <a:ext cx="9601196" cy="610694"/>
          </a:xfrm>
        </p:spPr>
        <p:txBody>
          <a:bodyPr>
            <a:normAutofit fontScale="90000"/>
          </a:bodyPr>
          <a:lstStyle/>
          <a:p>
            <a:r>
              <a:rPr lang="en-US" dirty="0"/>
              <a:t>BELLRINGER QUESTIONS (5 MINUTES)</a:t>
            </a:r>
          </a:p>
        </p:txBody>
      </p:sp>
      <p:sp>
        <p:nvSpPr>
          <p:cNvPr id="4" name="Text Placeholder 3"/>
          <p:cNvSpPr>
            <a:spLocks noGrp="1"/>
          </p:cNvSpPr>
          <p:nvPr>
            <p:ph type="body" idx="1"/>
          </p:nvPr>
        </p:nvSpPr>
        <p:spPr>
          <a:xfrm>
            <a:off x="1380072" y="1950611"/>
            <a:ext cx="4718304" cy="576262"/>
          </a:xfrm>
        </p:spPr>
        <p:txBody>
          <a:bodyPr/>
          <a:lstStyle/>
          <a:p>
            <a:r>
              <a:rPr lang="en-US" sz="2000" b="1" dirty="0" smtClean="0">
                <a:solidFill>
                  <a:schemeClr val="tx1"/>
                </a:solidFill>
                <a:latin typeface="Arial Narrow" panose="020B0606020202030204" pitchFamily="34" charset="0"/>
              </a:rPr>
              <a:t>1. Which </a:t>
            </a:r>
            <a:r>
              <a:rPr lang="en-US" sz="2000" b="1" dirty="0">
                <a:solidFill>
                  <a:schemeClr val="tx1"/>
                </a:solidFill>
                <a:latin typeface="Arial Narrow" panose="020B0606020202030204" pitchFamily="34" charset="0"/>
              </a:rPr>
              <a:t>of the following statements best describes the reason W. E. B. Dubois’ criticism of Booker T. Washington</a:t>
            </a:r>
            <a:r>
              <a:rPr lang="en-US" sz="2000" b="1" dirty="0" smtClean="0">
                <a:solidFill>
                  <a:schemeClr val="tx1"/>
                </a:solidFill>
                <a:latin typeface="Arial Narrow" panose="020B0606020202030204" pitchFamily="34" charset="0"/>
              </a:rPr>
              <a:t>?</a:t>
            </a:r>
            <a:endParaRPr lang="en-US" sz="2000" b="1" dirty="0">
              <a:solidFill>
                <a:schemeClr val="tx1"/>
              </a:solidFill>
              <a:latin typeface="Arial Narrow" panose="020B0606020202030204" pitchFamily="34" charset="0"/>
            </a:endParaRPr>
          </a:p>
        </p:txBody>
      </p:sp>
      <p:sp>
        <p:nvSpPr>
          <p:cNvPr id="5" name="Content Placeholder 4"/>
          <p:cNvSpPr>
            <a:spLocks noGrp="1"/>
          </p:cNvSpPr>
          <p:nvPr>
            <p:ph sz="half" idx="2"/>
          </p:nvPr>
        </p:nvSpPr>
        <p:spPr>
          <a:xfrm>
            <a:off x="1380072" y="2805709"/>
            <a:ext cx="4718304" cy="2632605"/>
          </a:xfrm>
        </p:spPr>
        <p:txBody>
          <a:bodyPr>
            <a:normAutofit fontScale="70000" lnSpcReduction="20000"/>
          </a:bodyPr>
          <a:lstStyle/>
          <a:p>
            <a:pPr marL="457200" indent="-457200">
              <a:buFont typeface="+mj-lt"/>
              <a:buAutoNum type="alphaUcPeriod"/>
            </a:pPr>
            <a:r>
              <a:rPr lang="en-US" dirty="0">
                <a:latin typeface="Arial Narrow" panose="020B0606020202030204" pitchFamily="34" charset="0"/>
              </a:rPr>
              <a:t>Dubois believed Washington should cooperate more with government officials.</a:t>
            </a:r>
          </a:p>
          <a:p>
            <a:pPr marL="457200" indent="-457200">
              <a:buFont typeface="+mj-lt"/>
              <a:buAutoNum type="alphaUcPeriod"/>
            </a:pPr>
            <a:r>
              <a:rPr lang="en-US" dirty="0" smtClean="0">
                <a:latin typeface="Arial Narrow" panose="020B0606020202030204" pitchFamily="34" charset="0"/>
              </a:rPr>
              <a:t>Dubois </a:t>
            </a:r>
            <a:r>
              <a:rPr lang="en-US" dirty="0">
                <a:latin typeface="Arial Narrow" panose="020B0606020202030204" pitchFamily="34" charset="0"/>
              </a:rPr>
              <a:t>felt Washington was too aggressive in seeking equal rights for African Americans.</a:t>
            </a:r>
          </a:p>
          <a:p>
            <a:pPr marL="457200" indent="-457200">
              <a:buFont typeface="+mj-lt"/>
              <a:buAutoNum type="alphaUcPeriod"/>
            </a:pPr>
            <a:r>
              <a:rPr lang="en-US" dirty="0" smtClean="0">
                <a:latin typeface="Arial Narrow" panose="020B0606020202030204" pitchFamily="34" charset="0"/>
              </a:rPr>
              <a:t>Dubois </a:t>
            </a:r>
            <a:r>
              <a:rPr lang="en-US" dirty="0">
                <a:latin typeface="Arial Narrow" panose="020B0606020202030204" pitchFamily="34" charset="0"/>
              </a:rPr>
              <a:t>thought Washington should focus more on making sure African Americans were receiving quality education.</a:t>
            </a:r>
          </a:p>
          <a:p>
            <a:pPr marL="457200" indent="-457200">
              <a:buFont typeface="+mj-lt"/>
              <a:buAutoNum type="alphaUcPeriod"/>
            </a:pPr>
            <a:r>
              <a:rPr lang="en-US" dirty="0" smtClean="0">
                <a:latin typeface="Arial Narrow" panose="020B0606020202030204" pitchFamily="34" charset="0"/>
              </a:rPr>
              <a:t>Dubois </a:t>
            </a:r>
            <a:r>
              <a:rPr lang="en-US" dirty="0">
                <a:latin typeface="Arial Narrow" panose="020B0606020202030204" pitchFamily="34" charset="0"/>
              </a:rPr>
              <a:t>did not feel Washington was aggressive enough in seeking equal rights for African Americans.</a:t>
            </a:r>
          </a:p>
          <a:p>
            <a:pPr marL="457200" indent="-457200">
              <a:buFont typeface="+mj-lt"/>
              <a:buAutoNum type="alphaUcPeriod"/>
            </a:pPr>
            <a:endParaRPr lang="en-US" dirty="0">
              <a:latin typeface="Arial Narrow" panose="020B0606020202030204" pitchFamily="34" charset="0"/>
            </a:endParaRPr>
          </a:p>
        </p:txBody>
      </p:sp>
      <p:sp>
        <p:nvSpPr>
          <p:cNvPr id="6" name="Text Placeholder 5"/>
          <p:cNvSpPr>
            <a:spLocks noGrp="1"/>
          </p:cNvSpPr>
          <p:nvPr>
            <p:ph type="body" sz="quarter" idx="3"/>
          </p:nvPr>
        </p:nvSpPr>
        <p:spPr>
          <a:xfrm>
            <a:off x="6454693" y="1801898"/>
            <a:ext cx="4718304" cy="576262"/>
          </a:xfrm>
        </p:spPr>
        <p:txBody>
          <a:bodyPr/>
          <a:lstStyle/>
          <a:p>
            <a:r>
              <a:rPr lang="en-US" sz="2000" b="1" dirty="0" smtClean="0">
                <a:solidFill>
                  <a:schemeClr val="tx1"/>
                </a:solidFill>
                <a:latin typeface="Arial Narrow" panose="020B0606020202030204" pitchFamily="34" charset="0"/>
              </a:rPr>
              <a:t>2. Marcus </a:t>
            </a:r>
            <a:r>
              <a:rPr lang="en-US" sz="2000" b="1" dirty="0">
                <a:solidFill>
                  <a:schemeClr val="tx1"/>
                </a:solidFill>
                <a:latin typeface="Arial Narrow" panose="020B0606020202030204" pitchFamily="34" charset="0"/>
              </a:rPr>
              <a:t>Garvey’s philosophy can best summarized as: </a:t>
            </a:r>
          </a:p>
        </p:txBody>
      </p:sp>
      <p:sp>
        <p:nvSpPr>
          <p:cNvPr id="7" name="Content Placeholder 6"/>
          <p:cNvSpPr>
            <a:spLocks noGrp="1"/>
          </p:cNvSpPr>
          <p:nvPr>
            <p:ph sz="quarter" idx="4"/>
          </p:nvPr>
        </p:nvSpPr>
        <p:spPr>
          <a:xfrm>
            <a:off x="6098375" y="2533136"/>
            <a:ext cx="5074621" cy="3071251"/>
          </a:xfrm>
        </p:spPr>
        <p:txBody>
          <a:bodyPr>
            <a:noAutofit/>
          </a:bodyPr>
          <a:lstStyle/>
          <a:p>
            <a:pPr marL="457200" indent="-457200">
              <a:buFont typeface="+mj-lt"/>
              <a:buAutoNum type="alphaUcPeriod"/>
            </a:pPr>
            <a:r>
              <a:rPr lang="en-US" sz="1800" dirty="0">
                <a:latin typeface="Arial Narrow" panose="020B0606020202030204" pitchFamily="34" charset="0"/>
              </a:rPr>
              <a:t>African Americans will achieve equality and respect when they prove themselves to be an economic asset to the United States.</a:t>
            </a:r>
          </a:p>
          <a:p>
            <a:pPr marL="457200" indent="-457200">
              <a:buFont typeface="+mj-lt"/>
              <a:buAutoNum type="alphaUcPeriod"/>
            </a:pPr>
            <a:r>
              <a:rPr lang="en-US" sz="1800" dirty="0">
                <a:latin typeface="Arial Narrow" panose="020B0606020202030204" pitchFamily="34" charset="0"/>
              </a:rPr>
              <a:t>  Education in integrated schools will offer African Americans the opportunity to fully assimilate into American society. </a:t>
            </a:r>
          </a:p>
          <a:p>
            <a:pPr marL="457200" indent="-457200">
              <a:buFont typeface="+mj-lt"/>
              <a:buAutoNum type="alphaUcPeriod"/>
            </a:pPr>
            <a:r>
              <a:rPr lang="en-US" sz="1800" dirty="0">
                <a:latin typeface="Arial Narrow" panose="020B0606020202030204" pitchFamily="34" charset="0"/>
              </a:rPr>
              <a:t> African Americans should adopt Black Nationalism, racial separation, and ultimately return to Africa.</a:t>
            </a:r>
          </a:p>
          <a:p>
            <a:pPr marL="457200" indent="-457200">
              <a:buFont typeface="+mj-lt"/>
              <a:buAutoNum type="alphaUcPeriod"/>
            </a:pPr>
            <a:r>
              <a:rPr lang="en-US" sz="1800" dirty="0">
                <a:latin typeface="Arial Narrow" panose="020B0606020202030204" pitchFamily="34" charset="0"/>
              </a:rPr>
              <a:t>  African-Americans should use any and all legal recourses to achieve equality within the United States. </a:t>
            </a:r>
          </a:p>
          <a:p>
            <a:pPr marL="457200" indent="-457200">
              <a:buFont typeface="+mj-lt"/>
              <a:buAutoNum type="alphaUcPeriod"/>
            </a:pPr>
            <a:endParaRPr lang="en-US" sz="1800" dirty="0">
              <a:latin typeface="Arial Narrow" panose="020B0606020202030204" pitchFamily="34" charset="0"/>
            </a:endParaRPr>
          </a:p>
        </p:txBody>
      </p:sp>
      <p:sp>
        <p:nvSpPr>
          <p:cNvPr id="10" name="TextBox 9"/>
          <p:cNvSpPr txBox="1"/>
          <p:nvPr/>
        </p:nvSpPr>
        <p:spPr>
          <a:xfrm>
            <a:off x="8922774" y="5938376"/>
            <a:ext cx="2787446" cy="369332"/>
          </a:xfrm>
          <a:prstGeom prst="rect">
            <a:avLst/>
          </a:prstGeom>
          <a:noFill/>
        </p:spPr>
        <p:txBody>
          <a:bodyPr wrap="square" rtlCol="0">
            <a:spAutoFit/>
          </a:bodyPr>
          <a:lstStyle/>
          <a:p>
            <a:r>
              <a:rPr lang="en-US" b="1" dirty="0" smtClean="0"/>
              <a:t>Continue to Question 3 →</a:t>
            </a:r>
            <a:endParaRPr lang="en-US" b="1" dirty="0"/>
          </a:p>
        </p:txBody>
      </p:sp>
    </p:spTree>
    <p:extLst>
      <p:ext uri="{BB962C8B-B14F-4D97-AF65-F5344CB8AC3E}">
        <p14:creationId xmlns:p14="http://schemas.microsoft.com/office/powerpoint/2010/main" val="3065178141"/>
      </p:ext>
    </p:extLst>
  </p:cSld>
  <p:clrMapOvr>
    <a:masterClrMapping/>
  </p:clrMapOvr>
  <p:transition spd="slow">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24256" y="816864"/>
            <a:ext cx="3316224" cy="2031325"/>
          </a:xfrm>
          <a:prstGeom prst="rect">
            <a:avLst/>
          </a:prstGeom>
          <a:noFill/>
          <a:ln>
            <a:solidFill>
              <a:schemeClr val="tx1"/>
            </a:solidFill>
          </a:ln>
        </p:spPr>
        <p:txBody>
          <a:bodyPr wrap="square" rtlCol="0">
            <a:spAutoFit/>
          </a:bodyPr>
          <a:lstStyle/>
          <a:p>
            <a:r>
              <a:rPr lang="en-US" sz="1400" b="1" dirty="0" smtClean="0"/>
              <a:t>Booker T Washington</a:t>
            </a:r>
            <a:endParaRPr lang="en-US" sz="1400" dirty="0" smtClean="0"/>
          </a:p>
          <a:p>
            <a:pPr marL="285750" indent="-285750">
              <a:buFont typeface="Arial" panose="020B0604020202020204" pitchFamily="34" charset="0"/>
              <a:buChar char="•"/>
            </a:pPr>
            <a:r>
              <a:rPr lang="en-US" sz="1400" dirty="0" smtClean="0"/>
              <a:t>founded the Tuskegee Institute</a:t>
            </a:r>
          </a:p>
          <a:p>
            <a:pPr marL="285750" indent="-285750">
              <a:buFont typeface="Arial" panose="020B0604020202020204" pitchFamily="34" charset="0"/>
              <a:buChar char="•"/>
            </a:pPr>
            <a:r>
              <a:rPr lang="en-US" sz="1400" dirty="0" smtClean="0"/>
              <a:t>Wanted to achieve vocational skills rather than agitate for social equality</a:t>
            </a:r>
          </a:p>
          <a:p>
            <a:pPr marL="285750" indent="-285750">
              <a:buFont typeface="Arial" panose="020B0604020202020204" pitchFamily="34" charset="0"/>
              <a:buChar char="•"/>
            </a:pPr>
            <a:r>
              <a:rPr lang="en-US" sz="1400" dirty="0" smtClean="0"/>
              <a:t>limited ambitions to obtaining a vocation and raising standards of living</a:t>
            </a:r>
          </a:p>
          <a:p>
            <a:pPr marL="285750" indent="-285750">
              <a:buFont typeface="Arial" panose="020B0604020202020204" pitchFamily="34" charset="0"/>
              <a:buChar char="•"/>
            </a:pPr>
            <a:r>
              <a:rPr lang="en-US" sz="1400" dirty="0" smtClean="0"/>
              <a:t>Atlanta Compromise</a:t>
            </a:r>
            <a:endParaRPr lang="en-US" sz="1400" dirty="0"/>
          </a:p>
        </p:txBody>
      </p:sp>
      <p:sp>
        <p:nvSpPr>
          <p:cNvPr id="5" name="TextBox 4"/>
          <p:cNvSpPr txBox="1"/>
          <p:nvPr/>
        </p:nvSpPr>
        <p:spPr>
          <a:xfrm>
            <a:off x="3968496" y="792480"/>
            <a:ext cx="3493008" cy="2893100"/>
          </a:xfrm>
          <a:prstGeom prst="rect">
            <a:avLst/>
          </a:prstGeom>
          <a:noFill/>
          <a:ln>
            <a:solidFill>
              <a:schemeClr val="tx1"/>
            </a:solidFill>
          </a:ln>
        </p:spPr>
        <p:txBody>
          <a:bodyPr wrap="square" rtlCol="0">
            <a:spAutoFit/>
          </a:bodyPr>
          <a:lstStyle/>
          <a:p>
            <a:r>
              <a:rPr lang="en-US" sz="1400" b="1" dirty="0" smtClean="0"/>
              <a:t>W.E.B Du Bois</a:t>
            </a:r>
          </a:p>
          <a:p>
            <a:pPr marL="285750" indent="-285750">
              <a:buFont typeface="Arial" panose="020B0604020202020204" pitchFamily="34" charset="0"/>
              <a:buChar char="•"/>
            </a:pPr>
            <a:r>
              <a:rPr lang="en-US" sz="1400" dirty="0" smtClean="0"/>
              <a:t>first African American to receive a Ph.D. from Harvard</a:t>
            </a:r>
          </a:p>
          <a:p>
            <a:pPr marL="285750" indent="-285750">
              <a:buFont typeface="Arial" panose="020B0604020202020204" pitchFamily="34" charset="0"/>
              <a:buChar char="•"/>
            </a:pPr>
            <a:r>
              <a:rPr lang="en-US" sz="1400" dirty="0" smtClean="0"/>
              <a:t>agitated for full social equality and refused to settle for an inferior social and economic status</a:t>
            </a:r>
          </a:p>
          <a:p>
            <a:pPr marL="285750" indent="-285750">
              <a:buFont typeface="Arial" panose="020B0604020202020204" pitchFamily="34" charset="0"/>
              <a:buChar char="•"/>
            </a:pPr>
            <a:r>
              <a:rPr lang="en-US" sz="1400" dirty="0" smtClean="0"/>
              <a:t>African Americans should receive a liberal and professional education</a:t>
            </a:r>
          </a:p>
          <a:p>
            <a:pPr marL="285750" indent="-285750">
              <a:buFont typeface="Arial" panose="020B0604020202020204" pitchFamily="34" charset="0"/>
              <a:buChar char="•"/>
            </a:pPr>
            <a:r>
              <a:rPr lang="en-US" sz="1400" dirty="0" smtClean="0"/>
              <a:t>launched the </a:t>
            </a:r>
            <a:r>
              <a:rPr lang="en-US" sz="1400" dirty="0" err="1" smtClean="0"/>
              <a:t>Niagra</a:t>
            </a:r>
            <a:r>
              <a:rPr lang="en-US" sz="1400" dirty="0" smtClean="0"/>
              <a:t> Movement</a:t>
            </a:r>
          </a:p>
          <a:p>
            <a:pPr marL="285750" indent="-285750">
              <a:buFont typeface="Arial" panose="020B0604020202020204" pitchFamily="34" charset="0"/>
              <a:buChar char="•"/>
            </a:pPr>
            <a:r>
              <a:rPr lang="en-US" sz="1400" dirty="0" smtClean="0"/>
              <a:t>Condemned the Atlanta Compromise</a:t>
            </a:r>
          </a:p>
          <a:p>
            <a:pPr marL="285750" indent="-285750">
              <a:buFont typeface="Arial" panose="020B0604020202020204" pitchFamily="34" charset="0"/>
              <a:buChar char="•"/>
            </a:pPr>
            <a:r>
              <a:rPr lang="en-US" sz="1400" dirty="0" smtClean="0"/>
              <a:t>Launched the NAACP</a:t>
            </a:r>
            <a:endParaRPr lang="en-US" sz="1400" dirty="0"/>
          </a:p>
        </p:txBody>
      </p:sp>
      <p:sp>
        <p:nvSpPr>
          <p:cNvPr id="6" name="TextBox 5"/>
          <p:cNvSpPr txBox="1"/>
          <p:nvPr/>
        </p:nvSpPr>
        <p:spPr>
          <a:xfrm>
            <a:off x="7589520" y="792480"/>
            <a:ext cx="3663696" cy="2893100"/>
          </a:xfrm>
          <a:prstGeom prst="rect">
            <a:avLst/>
          </a:prstGeom>
          <a:noFill/>
          <a:ln>
            <a:solidFill>
              <a:schemeClr val="tx1"/>
            </a:solidFill>
          </a:ln>
        </p:spPr>
        <p:txBody>
          <a:bodyPr wrap="square" rtlCol="0">
            <a:spAutoFit/>
          </a:bodyPr>
          <a:lstStyle/>
          <a:p>
            <a:r>
              <a:rPr lang="en-US" sz="1400" b="1" dirty="0" smtClean="0"/>
              <a:t>Marcus Garvey</a:t>
            </a:r>
          </a:p>
          <a:p>
            <a:pPr marL="285750" indent="-285750">
              <a:buFont typeface="Arial" panose="020B0604020202020204" pitchFamily="34" charset="0"/>
              <a:buChar char="•"/>
            </a:pPr>
            <a:r>
              <a:rPr lang="en-US" sz="1400" dirty="0" smtClean="0"/>
              <a:t>Established the Universal Negro Improvement Association</a:t>
            </a:r>
          </a:p>
          <a:p>
            <a:pPr marL="285750" indent="-285750">
              <a:buFont typeface="Arial" panose="020B0604020202020204" pitchFamily="34" charset="0"/>
              <a:buChar char="•"/>
            </a:pPr>
            <a:r>
              <a:rPr lang="en-US" sz="1400" dirty="0" smtClean="0"/>
              <a:t>Believed “Black is Beautiful”</a:t>
            </a:r>
          </a:p>
          <a:p>
            <a:pPr marL="285750" indent="-285750">
              <a:buFont typeface="Arial" panose="020B0604020202020204" pitchFamily="34" charset="0"/>
              <a:buChar char="•"/>
            </a:pPr>
            <a:r>
              <a:rPr lang="en-US" sz="1400" dirty="0" smtClean="0"/>
              <a:t>Opposed cooperation with white in organizations like the NAACP</a:t>
            </a:r>
          </a:p>
          <a:p>
            <a:pPr marL="285750" indent="-285750">
              <a:buFont typeface="Arial" panose="020B0604020202020204" pitchFamily="34" charset="0"/>
              <a:buChar char="•"/>
            </a:pPr>
            <a:r>
              <a:rPr lang="en-US" sz="1400" dirty="0" smtClean="0"/>
              <a:t>Founded African-American businesses such as the Black Star Line</a:t>
            </a:r>
          </a:p>
          <a:p>
            <a:pPr marL="285750" indent="-285750">
              <a:buFont typeface="Arial" panose="020B0604020202020204" pitchFamily="34" charset="0"/>
              <a:buChar char="•"/>
            </a:pPr>
            <a:r>
              <a:rPr lang="en-US" sz="1400" dirty="0" smtClean="0"/>
              <a:t>Started a “Back to Africa” movement</a:t>
            </a:r>
          </a:p>
          <a:p>
            <a:pPr marL="285750" indent="-285750">
              <a:buFont typeface="Arial" panose="020B0604020202020204" pitchFamily="34" charset="0"/>
              <a:buChar char="•"/>
            </a:pPr>
            <a:r>
              <a:rPr lang="en-US" sz="1400" dirty="0" smtClean="0"/>
              <a:t>Urged African Americans to separate from whites and rely upon themselves</a:t>
            </a:r>
            <a:endParaRPr lang="en-US" sz="1400" dirty="0"/>
          </a:p>
        </p:txBody>
      </p:sp>
      <p:sp>
        <p:nvSpPr>
          <p:cNvPr id="7" name="TextBox 6"/>
          <p:cNvSpPr txBox="1"/>
          <p:nvPr/>
        </p:nvSpPr>
        <p:spPr>
          <a:xfrm>
            <a:off x="1024128" y="3685580"/>
            <a:ext cx="10022414" cy="2339102"/>
          </a:xfrm>
          <a:prstGeom prst="rect">
            <a:avLst/>
          </a:prstGeom>
          <a:noFill/>
        </p:spPr>
        <p:txBody>
          <a:bodyPr wrap="square" rtlCol="0">
            <a:spAutoFit/>
          </a:bodyPr>
          <a:lstStyle/>
          <a:p>
            <a:r>
              <a:rPr lang="en-US" sz="2000" b="1" dirty="0" smtClean="0">
                <a:latin typeface="Arial" panose="020B0604020202020204" pitchFamily="34" charset="0"/>
                <a:cs typeface="Arial" panose="020B0604020202020204" pitchFamily="34" charset="0"/>
              </a:rPr>
              <a:t>3. </a:t>
            </a:r>
            <a:r>
              <a:rPr lang="en-US" sz="2400" b="1" dirty="0" smtClean="0">
                <a:latin typeface="Arial" panose="020B0604020202020204" pitchFamily="34" charset="0"/>
                <a:cs typeface="Arial" panose="020B0604020202020204" pitchFamily="34" charset="0"/>
              </a:rPr>
              <a:t>What</a:t>
            </a:r>
            <a:r>
              <a:rPr lang="en-US" sz="2000" b="1" dirty="0" smtClean="0">
                <a:latin typeface="Arial" panose="020B0604020202020204" pitchFamily="34" charset="0"/>
                <a:cs typeface="Arial" panose="020B0604020202020204" pitchFamily="34" charset="0"/>
              </a:rPr>
              <a:t> </a:t>
            </a:r>
            <a:r>
              <a:rPr lang="en-US" sz="2000" b="1" dirty="0">
                <a:latin typeface="Arial" panose="020B0604020202020204" pitchFamily="34" charset="0"/>
                <a:cs typeface="Arial" panose="020B0604020202020204" pitchFamily="34" charset="0"/>
              </a:rPr>
              <a:t>do the philosophies of these three African American leaders </a:t>
            </a:r>
            <a:r>
              <a:rPr lang="en-US" sz="2000" b="1" dirty="0" smtClean="0">
                <a:latin typeface="Arial" panose="020B0604020202020204" pitchFamily="34" charset="0"/>
                <a:cs typeface="Arial" panose="020B0604020202020204" pitchFamily="34" charset="0"/>
              </a:rPr>
              <a:t>suggest?</a:t>
            </a:r>
            <a:r>
              <a:rPr lang="en-US" sz="2800" b="1" dirty="0" smtClean="0">
                <a:solidFill>
                  <a:schemeClr val="bg1"/>
                </a:solidFill>
                <a:latin typeface="Arial" panose="020B0604020202020204" pitchFamily="34" charset="0"/>
                <a:cs typeface="Arial" panose="020B0604020202020204" pitchFamily="34" charset="0"/>
              </a:rPr>
              <a:t> do the philosophies of these</a:t>
            </a:r>
          </a:p>
          <a:p>
            <a:pPr marL="342900" indent="-342900">
              <a:buAutoNum type="alphaUcPeriod"/>
            </a:pPr>
            <a:r>
              <a:rPr lang="en-US" dirty="0" smtClean="0">
                <a:latin typeface="Arial" panose="020B0604020202020204" pitchFamily="34" charset="0"/>
                <a:cs typeface="Arial" panose="020B0604020202020204" pitchFamily="34" charset="0"/>
              </a:rPr>
              <a:t>African Americans believed that racial equality could not be achieved in the United States</a:t>
            </a:r>
          </a:p>
          <a:p>
            <a:pPr marL="342900" indent="-342900">
              <a:buAutoNum type="alphaUcPeriod"/>
            </a:pPr>
            <a:r>
              <a:rPr lang="en-US" dirty="0" smtClean="0">
                <a:latin typeface="Arial" panose="020B0604020202020204" pitchFamily="34" charset="0"/>
                <a:cs typeface="Arial" panose="020B0604020202020204" pitchFamily="34" charset="0"/>
              </a:rPr>
              <a:t>Only Booker T Washington felt that whites would accept African Americans as equals</a:t>
            </a:r>
          </a:p>
          <a:p>
            <a:pPr marL="342900" indent="-342900">
              <a:buAutoNum type="alphaUcPeriod"/>
            </a:pPr>
            <a:r>
              <a:rPr lang="en-US" dirty="0" smtClean="0">
                <a:latin typeface="Arial" panose="020B0604020202020204" pitchFamily="34" charset="0"/>
                <a:cs typeface="Arial" panose="020B0604020202020204" pitchFamily="34" charset="0"/>
              </a:rPr>
              <a:t>Conditions were generally acceptable to the African-American community as they were.</a:t>
            </a:r>
          </a:p>
          <a:p>
            <a:pPr marL="342900" indent="-342900">
              <a:buAutoNum type="alphaUcPeriod"/>
            </a:pPr>
            <a:r>
              <a:rPr lang="en-US" dirty="0" smtClean="0">
                <a:latin typeface="Arial" panose="020B0604020202020204" pitchFamily="34" charset="0"/>
                <a:cs typeface="Arial" panose="020B0604020202020204" pitchFamily="34" charset="0"/>
              </a:rPr>
              <a:t>Frustrations with continuing inequality led African Americans to fight discrimination in different ways</a:t>
            </a:r>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1526155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20515" y="545007"/>
            <a:ext cx="6493336" cy="617247"/>
          </a:xfrm>
        </p:spPr>
        <p:txBody>
          <a:bodyPr>
            <a:normAutofit fontScale="90000"/>
          </a:bodyPr>
          <a:lstStyle/>
          <a:p>
            <a:r>
              <a:rPr lang="en-US" dirty="0" smtClean="0"/>
              <a:t>CONTENT APPLICATION  Image Analysis “I Do”</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157058" y="1162255"/>
            <a:ext cx="6584382" cy="4861468"/>
          </a:xfrm>
        </p:spPr>
      </p:pic>
      <p:sp>
        <p:nvSpPr>
          <p:cNvPr id="4" name="Text Placeholder 3"/>
          <p:cNvSpPr>
            <a:spLocks noGrp="1"/>
          </p:cNvSpPr>
          <p:nvPr>
            <p:ph type="body" sz="half" idx="2"/>
          </p:nvPr>
        </p:nvSpPr>
        <p:spPr>
          <a:xfrm>
            <a:off x="1165123" y="1162253"/>
            <a:ext cx="3701161" cy="4461117"/>
          </a:xfrm>
          <a:solidFill>
            <a:schemeClr val="bg2"/>
          </a:solidFill>
        </p:spPr>
        <p:txBody>
          <a:bodyPr>
            <a:normAutofit fontScale="85000" lnSpcReduction="20000"/>
          </a:bodyPr>
          <a:lstStyle/>
          <a:p>
            <a:pPr algn="l"/>
            <a:r>
              <a:rPr lang="en-US" sz="2000" b="1" dirty="0" smtClean="0">
                <a:latin typeface="Arial" panose="020B0604020202020204" pitchFamily="34" charset="0"/>
                <a:cs typeface="Arial" panose="020B0604020202020204" pitchFamily="34" charset="0"/>
              </a:rPr>
              <a:t>Labeling</a:t>
            </a:r>
          </a:p>
          <a:p>
            <a:pPr marL="342900" indent="-342900" algn="l">
              <a:buFont typeface="Arial" panose="020B0604020202020204" pitchFamily="34" charset="0"/>
              <a:buChar char="•"/>
            </a:pPr>
            <a:r>
              <a:rPr lang="en-US" sz="2000" dirty="0" smtClean="0">
                <a:latin typeface="Arial" panose="020B0604020202020204" pitchFamily="34" charset="0"/>
                <a:cs typeface="Arial" panose="020B0604020202020204" pitchFamily="34" charset="0"/>
              </a:rPr>
              <a:t>Image title (bottom)</a:t>
            </a:r>
          </a:p>
          <a:p>
            <a:pPr marL="342900" indent="-342900" algn="l">
              <a:buFont typeface="Arial" panose="020B0604020202020204" pitchFamily="34" charset="0"/>
              <a:buChar char="•"/>
            </a:pPr>
            <a:r>
              <a:rPr lang="en-US" sz="2000" dirty="0" smtClean="0">
                <a:latin typeface="Arial" panose="020B0604020202020204" pitchFamily="34" charset="0"/>
                <a:cs typeface="Arial" panose="020B0604020202020204" pitchFamily="34" charset="0"/>
              </a:rPr>
              <a:t>Table</a:t>
            </a:r>
          </a:p>
          <a:p>
            <a:pPr algn="l"/>
            <a:r>
              <a:rPr lang="en-US" sz="2000" b="1" dirty="0" smtClean="0">
                <a:latin typeface="Arial" panose="020B0604020202020204" pitchFamily="34" charset="0"/>
                <a:cs typeface="Arial" panose="020B0604020202020204" pitchFamily="34" charset="0"/>
              </a:rPr>
              <a:t>Symbolism</a:t>
            </a:r>
          </a:p>
          <a:p>
            <a:pPr marL="342900" indent="-342900" algn="l">
              <a:buFont typeface="Arial" panose="020B0604020202020204" pitchFamily="34" charset="0"/>
              <a:buChar char="•"/>
            </a:pPr>
            <a:r>
              <a:rPr lang="en-US" sz="2000" dirty="0" smtClean="0">
                <a:latin typeface="Arial" panose="020B0604020202020204" pitchFamily="34" charset="0"/>
                <a:cs typeface="Arial" panose="020B0604020202020204" pitchFamily="34" charset="0"/>
              </a:rPr>
              <a:t>Table</a:t>
            </a:r>
          </a:p>
          <a:p>
            <a:pPr marL="342900" indent="-342900" algn="l">
              <a:buFont typeface="Arial" panose="020B0604020202020204" pitchFamily="34" charset="0"/>
              <a:buChar char="•"/>
            </a:pPr>
            <a:r>
              <a:rPr lang="en-US" sz="2000" dirty="0" smtClean="0">
                <a:latin typeface="Arial" panose="020B0604020202020204" pitchFamily="34" charset="0"/>
                <a:cs typeface="Arial" panose="020B0604020202020204" pitchFamily="34" charset="0"/>
              </a:rPr>
              <a:t>Lincoln</a:t>
            </a:r>
          </a:p>
          <a:p>
            <a:pPr marL="342900" indent="-342900" algn="l">
              <a:buFont typeface="Arial" panose="020B0604020202020204" pitchFamily="34" charset="0"/>
              <a:buChar char="•"/>
            </a:pPr>
            <a:r>
              <a:rPr lang="en-US" sz="2000" dirty="0" smtClean="0">
                <a:latin typeface="Arial" panose="020B0604020202020204" pitchFamily="34" charset="0"/>
                <a:cs typeface="Arial" panose="020B0604020202020204" pitchFamily="34" charset="0"/>
              </a:rPr>
              <a:t>Curtain</a:t>
            </a:r>
          </a:p>
          <a:p>
            <a:pPr algn="l"/>
            <a:r>
              <a:rPr lang="en-US" sz="2000" b="1" dirty="0" smtClean="0">
                <a:latin typeface="Arial" panose="020B0604020202020204" pitchFamily="34" charset="0"/>
                <a:cs typeface="Arial" panose="020B0604020202020204" pitchFamily="34" charset="0"/>
              </a:rPr>
              <a:t>Analogy</a:t>
            </a:r>
          </a:p>
          <a:p>
            <a:pPr marL="342900" indent="-342900" algn="l">
              <a:buFont typeface="Arial" panose="020B0604020202020204" pitchFamily="34" charset="0"/>
              <a:buChar char="•"/>
            </a:pPr>
            <a:r>
              <a:rPr lang="en-US" sz="2000" dirty="0" smtClean="0">
                <a:latin typeface="Arial" panose="020B0604020202020204" pitchFamily="34" charset="0"/>
                <a:cs typeface="Arial" panose="020B0604020202020204" pitchFamily="34" charset="0"/>
              </a:rPr>
              <a:t>Equality</a:t>
            </a:r>
          </a:p>
          <a:p>
            <a:pPr algn="l"/>
            <a:r>
              <a:rPr lang="en-US" sz="2000" b="1" dirty="0" smtClean="0">
                <a:latin typeface="Arial" panose="020B0604020202020204" pitchFamily="34" charset="0"/>
                <a:cs typeface="Arial" panose="020B0604020202020204" pitchFamily="34" charset="0"/>
              </a:rPr>
              <a:t>Irony</a:t>
            </a:r>
          </a:p>
          <a:p>
            <a:pPr marL="342900" indent="-342900" algn="l">
              <a:buFont typeface="Arial" panose="020B0604020202020204" pitchFamily="34" charset="0"/>
              <a:buChar char="•"/>
            </a:pPr>
            <a:r>
              <a:rPr lang="en-US" sz="2000" dirty="0" smtClean="0">
                <a:latin typeface="Arial" panose="020B0604020202020204" pitchFamily="34" charset="0"/>
                <a:cs typeface="Arial" panose="020B0604020202020204" pitchFamily="34" charset="0"/>
              </a:rPr>
              <a:t>Table</a:t>
            </a:r>
          </a:p>
          <a:p>
            <a:pPr algn="l"/>
            <a:r>
              <a:rPr lang="en-US" sz="2000" b="1" dirty="0" smtClean="0">
                <a:latin typeface="Arial" panose="020B0604020202020204" pitchFamily="34" charset="0"/>
                <a:cs typeface="Arial" panose="020B0604020202020204" pitchFamily="34" charset="0"/>
              </a:rPr>
              <a:t>Exaggeration</a:t>
            </a:r>
          </a:p>
          <a:p>
            <a:pPr marL="342900" indent="-342900" algn="l">
              <a:buFont typeface="Arial" panose="020B0604020202020204" pitchFamily="34" charset="0"/>
              <a:buChar char="•"/>
            </a:pPr>
            <a:r>
              <a:rPr lang="en-US" sz="2000" dirty="0" smtClean="0">
                <a:latin typeface="Arial" panose="020B0604020202020204" pitchFamily="34" charset="0"/>
                <a:cs typeface="Arial" panose="020B0604020202020204" pitchFamily="34" charset="0"/>
              </a:rPr>
              <a:t>What do you think?</a:t>
            </a:r>
          </a:p>
          <a:p>
            <a:pPr algn="l"/>
            <a:endParaRPr lang="en-US" dirty="0"/>
          </a:p>
        </p:txBody>
      </p:sp>
      <p:sp>
        <p:nvSpPr>
          <p:cNvPr id="6" name="TextBox 5"/>
          <p:cNvSpPr txBox="1"/>
          <p:nvPr/>
        </p:nvSpPr>
        <p:spPr>
          <a:xfrm>
            <a:off x="2551472" y="5823668"/>
            <a:ext cx="9480742" cy="400110"/>
          </a:xfrm>
          <a:prstGeom prst="rect">
            <a:avLst/>
          </a:prstGeom>
          <a:noFill/>
        </p:spPr>
        <p:txBody>
          <a:bodyPr wrap="square" rtlCol="0">
            <a:spAutoFit/>
          </a:bodyPr>
          <a:lstStyle/>
          <a:p>
            <a:r>
              <a:rPr lang="en-US" sz="2000" dirty="0" smtClean="0">
                <a:latin typeface="Arial" panose="020B0604020202020204" pitchFamily="34" charset="0"/>
                <a:cs typeface="Arial" panose="020B0604020202020204" pitchFamily="34" charset="0"/>
              </a:rPr>
              <a:t>“Dinner given at the White House to Booker T. Washington on October 17, 1901.” </a:t>
            </a:r>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86403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70000"/>
            <a:lum/>
          </a:blip>
          <a:srcRect/>
          <a:tile tx="0" ty="0" sx="100000" sy="100000" flip="none" algn="tl"/>
        </a:blip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“I Do”-Du Bois, Washington, Garvey</a:t>
            </a:r>
            <a:endParaRPr lang="en-US" dirty="0"/>
          </a:p>
        </p:txBody>
      </p:sp>
      <p:sp>
        <p:nvSpPr>
          <p:cNvPr id="5" name="Content Placeholder 4"/>
          <p:cNvSpPr>
            <a:spLocks noGrp="1"/>
          </p:cNvSpPr>
          <p:nvPr>
            <p:ph idx="1"/>
          </p:nvPr>
        </p:nvSpPr>
        <p:spPr>
          <a:xfrm>
            <a:off x="1183558" y="2403986"/>
            <a:ext cx="9824883" cy="3775587"/>
          </a:xfrm>
        </p:spPr>
        <p:txBody>
          <a:bodyPr>
            <a:noAutofit/>
          </a:bodyPr>
          <a:lstStyle/>
          <a:p>
            <a:r>
              <a:rPr lang="en-US" sz="2800" dirty="0" smtClean="0"/>
              <a:t>In the 1920s African Americans continued to face Jim Crow laws, lynching, and economic inequality in the South. </a:t>
            </a:r>
          </a:p>
          <a:p>
            <a:r>
              <a:rPr lang="en-US" sz="2800" dirty="0" smtClean="0"/>
              <a:t>Washington urged Blacks to seek vocational training</a:t>
            </a:r>
          </a:p>
          <a:p>
            <a:r>
              <a:rPr lang="en-US" sz="2800" dirty="0" smtClean="0"/>
              <a:t>DuBois favored a struggle for full civil rights</a:t>
            </a:r>
            <a:r>
              <a:rPr lang="en-US" sz="2800" dirty="0"/>
              <a:t> </a:t>
            </a:r>
            <a:r>
              <a:rPr lang="en-US" sz="2800" dirty="0" smtClean="0"/>
              <a:t>– because even in the North, they faced racism, discrimination, and violence. Blacks did not share the prosperity.</a:t>
            </a:r>
          </a:p>
          <a:p>
            <a:r>
              <a:rPr lang="en-US" sz="2800" dirty="0" smtClean="0"/>
              <a:t>Garvey encouraged African Americans to rely more one themselves and to separate from whites. </a:t>
            </a:r>
          </a:p>
        </p:txBody>
      </p:sp>
    </p:spTree>
    <p:extLst>
      <p:ext uri="{BB962C8B-B14F-4D97-AF65-F5344CB8AC3E}">
        <p14:creationId xmlns:p14="http://schemas.microsoft.com/office/powerpoint/2010/main" val="16747261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1" y="677332"/>
            <a:ext cx="9601196" cy="1303867"/>
          </a:xfrm>
        </p:spPr>
        <p:txBody>
          <a:bodyPr/>
          <a:lstStyle/>
          <a:p>
            <a:r>
              <a:rPr lang="en-US" dirty="0" smtClean="0"/>
              <a:t>“WE DO”</a:t>
            </a:r>
            <a:endParaRPr lang="en-US" dirty="0"/>
          </a:p>
        </p:txBody>
      </p:sp>
      <p:sp>
        <p:nvSpPr>
          <p:cNvPr id="5" name="Content Placeholder 4"/>
          <p:cNvSpPr>
            <a:spLocks noGrp="1"/>
          </p:cNvSpPr>
          <p:nvPr>
            <p:ph idx="1"/>
          </p:nvPr>
        </p:nvSpPr>
        <p:spPr/>
        <p:txBody>
          <a:bodyPr>
            <a:noAutofit/>
          </a:bodyPr>
          <a:lstStyle/>
          <a:p>
            <a:r>
              <a:rPr lang="en-US" sz="3200" dirty="0" smtClean="0"/>
              <a:t>In groups, you will be assigned either W.E.B Du Bois, Booker T. Washington, or Marcus Garvey.</a:t>
            </a:r>
          </a:p>
          <a:p>
            <a:pPr lvl="1"/>
            <a:r>
              <a:rPr lang="en-US" sz="2800" dirty="0" smtClean="0"/>
              <a:t>As a group, create an advertisement of their philosophies, using the information sheet. You must also advertise what makes your ideas different from one of the other African American philosophers. We will share out as a whole group in 10 minutes.  </a:t>
            </a:r>
            <a:endParaRPr lang="en-US" sz="2800" dirty="0"/>
          </a:p>
        </p:txBody>
      </p:sp>
    </p:spTree>
    <p:extLst>
      <p:ext uri="{BB962C8B-B14F-4D97-AF65-F5344CB8AC3E}">
        <p14:creationId xmlns:p14="http://schemas.microsoft.com/office/powerpoint/2010/main" val="560192138"/>
      </p:ext>
    </p:extLst>
  </p:cSld>
  <p:clrMapOvr>
    <a:masterClrMapping/>
  </p:clrMapOvr>
  <p:transition spd="slow">
    <p:wip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3106" y="997372"/>
            <a:ext cx="9601196" cy="1303867"/>
          </a:xfrm>
        </p:spPr>
        <p:txBody>
          <a:bodyPr/>
          <a:lstStyle/>
          <a:p>
            <a:r>
              <a:rPr lang="en-US" dirty="0" smtClean="0"/>
              <a:t>“We Do”- Speak Out/Share Out</a:t>
            </a:r>
            <a:endParaRPr lang="en-US" dirty="0"/>
          </a:p>
        </p:txBody>
      </p:sp>
      <p:sp>
        <p:nvSpPr>
          <p:cNvPr id="4" name="Text Placeholder 3"/>
          <p:cNvSpPr>
            <a:spLocks noGrp="1"/>
          </p:cNvSpPr>
          <p:nvPr>
            <p:ph type="body" idx="1"/>
          </p:nvPr>
        </p:nvSpPr>
        <p:spPr>
          <a:xfrm>
            <a:off x="1033480" y="2713298"/>
            <a:ext cx="4718304" cy="576262"/>
          </a:xfrm>
        </p:spPr>
        <p:txBody>
          <a:bodyPr/>
          <a:lstStyle/>
          <a:p>
            <a:r>
              <a:rPr lang="en-US" dirty="0" smtClean="0"/>
              <a:t>Booker T. Washington</a:t>
            </a:r>
            <a:endParaRPr lang="en-US" dirty="0"/>
          </a:p>
        </p:txBody>
      </p:sp>
      <p:sp>
        <p:nvSpPr>
          <p:cNvPr id="6" name="Text Placeholder 5"/>
          <p:cNvSpPr>
            <a:spLocks noGrp="1"/>
          </p:cNvSpPr>
          <p:nvPr>
            <p:ph type="body" sz="quarter" idx="3"/>
          </p:nvPr>
        </p:nvSpPr>
        <p:spPr>
          <a:xfrm>
            <a:off x="4657400" y="2741309"/>
            <a:ext cx="2712607" cy="576262"/>
          </a:xfrm>
        </p:spPr>
        <p:txBody>
          <a:bodyPr/>
          <a:lstStyle/>
          <a:p>
            <a:r>
              <a:rPr lang="en-US" dirty="0" smtClean="0"/>
              <a:t>W.EB. Du Bois</a:t>
            </a:r>
            <a:endParaRPr lang="en-US" dirty="0"/>
          </a:p>
        </p:txBody>
      </p:sp>
      <p:pic>
        <p:nvPicPr>
          <p:cNvPr id="5" name="Content Placeholder 4"/>
          <p:cNvPicPr>
            <a:picLocks noGrp="1" noChangeAspect="1"/>
          </p:cNvPicPr>
          <p:nvPr>
            <p:ph sz="half" idx="2"/>
          </p:nvPr>
        </p:nvPicPr>
        <p:blipFill>
          <a:blip r:embed="rId2"/>
          <a:stretch>
            <a:fillRect/>
          </a:stretch>
        </p:blipFill>
        <p:spPr>
          <a:xfrm>
            <a:off x="1673765" y="3266412"/>
            <a:ext cx="2056308" cy="2632075"/>
          </a:xfrm>
          <a:prstGeom prst="rect">
            <a:avLst/>
          </a:prstGeom>
        </p:spPr>
      </p:pic>
      <p:pic>
        <p:nvPicPr>
          <p:cNvPr id="10" name="Content Placeholder 9"/>
          <p:cNvPicPr>
            <a:picLocks noGrp="1" noChangeAspect="1"/>
          </p:cNvPicPr>
          <p:nvPr>
            <p:ph sz="quarter" idx="4"/>
          </p:nvPr>
        </p:nvPicPr>
        <p:blipFill>
          <a:blip r:embed="rId3"/>
          <a:stretch>
            <a:fillRect/>
          </a:stretch>
        </p:blipFill>
        <p:spPr>
          <a:xfrm>
            <a:off x="4661585" y="3344324"/>
            <a:ext cx="2180397" cy="2632075"/>
          </a:xfrm>
          <a:prstGeom prst="rect">
            <a:avLst/>
          </a:prstGeom>
        </p:spPr>
      </p:pic>
      <p:sp>
        <p:nvSpPr>
          <p:cNvPr id="9" name="Text Placeholder 5"/>
          <p:cNvSpPr txBox="1">
            <a:spLocks/>
          </p:cNvSpPr>
          <p:nvPr/>
        </p:nvSpPr>
        <p:spPr>
          <a:xfrm>
            <a:off x="7773496" y="2667000"/>
            <a:ext cx="2712607" cy="576262"/>
          </a:xfrm>
          <a:prstGeom prst="rect">
            <a:avLst/>
          </a:prstGeom>
        </p:spPr>
        <p:txBody>
          <a:bodyPr vert="horz" lIns="91440" tIns="45720" rIns="91440" bIns="45720" rtlCol="0" anchor="b">
            <a:noAutofit/>
          </a:bodyPr>
          <a:lstStyle>
            <a:lvl1pPr marL="0" indent="0" algn="l" defTabSz="457200" rtl="0" eaLnBrk="1" latinLnBrk="0" hangingPunct="1">
              <a:spcBef>
                <a:spcPts val="672"/>
              </a:spcBef>
              <a:spcAft>
                <a:spcPts val="600"/>
              </a:spcAft>
              <a:buClr>
                <a:schemeClr val="accent1"/>
              </a:buClr>
              <a:buSzPct val="115000"/>
              <a:buFont typeface="Arial"/>
              <a:buNone/>
              <a:defRPr sz="2800" b="0" kern="1200" cap="none">
                <a:solidFill>
                  <a:schemeClr val="accent1"/>
                </a:solidFill>
                <a:effectLst/>
                <a:latin typeface="+mn-lt"/>
                <a:ea typeface="+mn-ea"/>
                <a:cs typeface="+mn-cs"/>
              </a:defRPr>
            </a:lvl1pPr>
            <a:lvl2pPr marL="457200" indent="0" algn="l" defTabSz="457200" rtl="0" eaLnBrk="1" latinLnBrk="0" hangingPunct="1">
              <a:spcBef>
                <a:spcPct val="20000"/>
              </a:spcBef>
              <a:spcAft>
                <a:spcPts val="600"/>
              </a:spcAft>
              <a:buClr>
                <a:schemeClr val="accent1"/>
              </a:buClr>
              <a:buSzPct val="115000"/>
              <a:buFont typeface="Arial"/>
              <a:buNone/>
              <a:defRPr sz="2000" b="1" kern="1200" cap="none">
                <a:solidFill>
                  <a:schemeClr val="tx1">
                    <a:lumMod val="85000"/>
                    <a:lumOff val="15000"/>
                  </a:schemeClr>
                </a:solidFill>
                <a:effectLst/>
                <a:latin typeface="+mn-lt"/>
                <a:ea typeface="+mn-ea"/>
                <a:cs typeface="+mn-cs"/>
              </a:defRPr>
            </a:lvl2pPr>
            <a:lvl3pPr marL="914400" indent="0" algn="l" defTabSz="457200" rtl="0" eaLnBrk="1" latinLnBrk="0" hangingPunct="1">
              <a:spcBef>
                <a:spcPct val="20000"/>
              </a:spcBef>
              <a:spcAft>
                <a:spcPts val="600"/>
              </a:spcAft>
              <a:buClr>
                <a:schemeClr val="accent1"/>
              </a:buClr>
              <a:buSzPct val="115000"/>
              <a:buFont typeface="Arial"/>
              <a:buNone/>
              <a:defRPr sz="1800" b="1" kern="1200" cap="none">
                <a:solidFill>
                  <a:schemeClr val="tx1">
                    <a:lumMod val="85000"/>
                    <a:lumOff val="15000"/>
                  </a:schemeClr>
                </a:solidFill>
                <a:effectLst/>
                <a:latin typeface="+mn-lt"/>
                <a:ea typeface="+mn-ea"/>
                <a:cs typeface="+mn-cs"/>
              </a:defRPr>
            </a:lvl3pPr>
            <a:lvl4pPr marL="1371600" indent="0" algn="l" defTabSz="457200" rtl="0" eaLnBrk="1" latinLnBrk="0" hangingPunct="1">
              <a:spcBef>
                <a:spcPct val="20000"/>
              </a:spcBef>
              <a:spcAft>
                <a:spcPts val="600"/>
              </a:spcAft>
              <a:buClr>
                <a:schemeClr val="accent1"/>
              </a:buClr>
              <a:buSzPct val="115000"/>
              <a:buFont typeface="Arial"/>
              <a:buNone/>
              <a:defRPr sz="1600" b="1" kern="1200" cap="none">
                <a:solidFill>
                  <a:schemeClr val="tx1">
                    <a:lumMod val="85000"/>
                    <a:lumOff val="15000"/>
                  </a:schemeClr>
                </a:solidFill>
                <a:effectLst/>
                <a:latin typeface="+mn-lt"/>
                <a:ea typeface="+mn-ea"/>
                <a:cs typeface="+mn-cs"/>
              </a:defRPr>
            </a:lvl4pPr>
            <a:lvl5pPr marL="1828800" indent="0" algn="l" defTabSz="457200" rtl="0" eaLnBrk="1" latinLnBrk="0" hangingPunct="1">
              <a:spcBef>
                <a:spcPct val="20000"/>
              </a:spcBef>
              <a:spcAft>
                <a:spcPts val="600"/>
              </a:spcAft>
              <a:buClr>
                <a:schemeClr val="accent1"/>
              </a:buClr>
              <a:buSzPct val="115000"/>
              <a:buFont typeface="Arial"/>
              <a:buNone/>
              <a:defRPr sz="1600" b="1" kern="1200" cap="none">
                <a:solidFill>
                  <a:schemeClr val="tx1">
                    <a:lumMod val="85000"/>
                    <a:lumOff val="15000"/>
                  </a:schemeClr>
                </a:solidFill>
                <a:effectLst/>
                <a:latin typeface="+mn-lt"/>
                <a:ea typeface="+mn-ea"/>
                <a:cs typeface="+mn-cs"/>
              </a:defRPr>
            </a:lvl5pPr>
            <a:lvl6pPr marL="2286000" indent="0" algn="l" defTabSz="457200" rtl="0" eaLnBrk="1" latinLnBrk="0" hangingPunct="1">
              <a:spcBef>
                <a:spcPct val="20000"/>
              </a:spcBef>
              <a:spcAft>
                <a:spcPts val="600"/>
              </a:spcAft>
              <a:buClr>
                <a:schemeClr val="accent1"/>
              </a:buClr>
              <a:buSzPct val="115000"/>
              <a:buFont typeface="Arial"/>
              <a:buNone/>
              <a:defRPr sz="1600" b="1" kern="1200" cap="none">
                <a:solidFill>
                  <a:schemeClr val="tx1">
                    <a:lumMod val="85000"/>
                    <a:lumOff val="15000"/>
                  </a:schemeClr>
                </a:solidFill>
                <a:effectLst/>
                <a:latin typeface="+mn-lt"/>
                <a:ea typeface="+mn-ea"/>
                <a:cs typeface="+mn-cs"/>
              </a:defRPr>
            </a:lvl6pPr>
            <a:lvl7pPr marL="2743200" indent="0" algn="l" defTabSz="457200" rtl="0" eaLnBrk="1" latinLnBrk="0" hangingPunct="1">
              <a:spcBef>
                <a:spcPct val="20000"/>
              </a:spcBef>
              <a:spcAft>
                <a:spcPts val="600"/>
              </a:spcAft>
              <a:buClr>
                <a:schemeClr val="accent1"/>
              </a:buClr>
              <a:buSzPct val="115000"/>
              <a:buFont typeface="Arial"/>
              <a:buNone/>
              <a:defRPr sz="1600" b="1" kern="1200" cap="none">
                <a:solidFill>
                  <a:schemeClr val="tx1">
                    <a:lumMod val="85000"/>
                    <a:lumOff val="15000"/>
                  </a:schemeClr>
                </a:solidFill>
                <a:effectLst/>
                <a:latin typeface="+mn-lt"/>
                <a:ea typeface="+mn-ea"/>
                <a:cs typeface="+mn-cs"/>
              </a:defRPr>
            </a:lvl7pPr>
            <a:lvl8pPr marL="3200400" indent="0" algn="l" defTabSz="457200" rtl="0" eaLnBrk="1" latinLnBrk="0" hangingPunct="1">
              <a:spcBef>
                <a:spcPct val="20000"/>
              </a:spcBef>
              <a:spcAft>
                <a:spcPts val="600"/>
              </a:spcAft>
              <a:buClr>
                <a:schemeClr val="accent1"/>
              </a:buClr>
              <a:buSzPct val="115000"/>
              <a:buFont typeface="Arial"/>
              <a:buNone/>
              <a:defRPr sz="1600" b="1" kern="1200" cap="none">
                <a:solidFill>
                  <a:schemeClr val="tx1">
                    <a:lumMod val="85000"/>
                    <a:lumOff val="15000"/>
                  </a:schemeClr>
                </a:solidFill>
                <a:effectLst/>
                <a:latin typeface="+mn-lt"/>
                <a:ea typeface="+mn-ea"/>
                <a:cs typeface="+mn-cs"/>
              </a:defRPr>
            </a:lvl8pPr>
            <a:lvl9pPr marL="3657600" indent="0" algn="l" defTabSz="457200" rtl="0" eaLnBrk="1" latinLnBrk="0" hangingPunct="1">
              <a:spcBef>
                <a:spcPct val="20000"/>
              </a:spcBef>
              <a:spcAft>
                <a:spcPts val="600"/>
              </a:spcAft>
              <a:buClr>
                <a:schemeClr val="accent1"/>
              </a:buClr>
              <a:buSzPct val="115000"/>
              <a:buFont typeface="Arial"/>
              <a:buNone/>
              <a:defRPr sz="1600" b="1" kern="1200" cap="none">
                <a:solidFill>
                  <a:schemeClr val="tx1">
                    <a:lumMod val="85000"/>
                    <a:lumOff val="15000"/>
                  </a:schemeClr>
                </a:solidFill>
                <a:effectLst/>
                <a:latin typeface="+mn-lt"/>
                <a:ea typeface="+mn-ea"/>
                <a:cs typeface="+mn-cs"/>
              </a:defRPr>
            </a:lvl9pPr>
          </a:lstStyle>
          <a:p>
            <a:r>
              <a:rPr lang="en-US" dirty="0" smtClean="0"/>
              <a:t>Marcus Garvey</a:t>
            </a:r>
            <a:endParaRPr lang="en-US" dirty="0"/>
          </a:p>
        </p:txBody>
      </p:sp>
      <p:pic>
        <p:nvPicPr>
          <p:cNvPr id="11" name="Picture 10"/>
          <p:cNvPicPr>
            <a:picLocks noChangeAspect="1"/>
          </p:cNvPicPr>
          <p:nvPr/>
        </p:nvPicPr>
        <p:blipFill>
          <a:blip r:embed="rId4"/>
          <a:stretch>
            <a:fillRect/>
          </a:stretch>
        </p:blipFill>
        <p:spPr>
          <a:xfrm>
            <a:off x="7148783" y="3344324"/>
            <a:ext cx="3665519" cy="2429951"/>
          </a:xfrm>
          <a:prstGeom prst="rect">
            <a:avLst/>
          </a:prstGeom>
        </p:spPr>
      </p:pic>
    </p:spTree>
    <p:extLst>
      <p:ext uri="{BB962C8B-B14F-4D97-AF65-F5344CB8AC3E}">
        <p14:creationId xmlns:p14="http://schemas.microsoft.com/office/powerpoint/2010/main" val="773491558"/>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70000"/>
            <a:lum/>
          </a:blip>
          <a:srcRec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380072" y="746159"/>
            <a:ext cx="9601196" cy="610694"/>
          </a:xfrm>
        </p:spPr>
        <p:txBody>
          <a:bodyPr>
            <a:normAutofit fontScale="90000"/>
          </a:bodyPr>
          <a:lstStyle/>
          <a:p>
            <a:r>
              <a:rPr lang="en-US" dirty="0" smtClean="0"/>
              <a:t> LETS REVIEW THE BELLRINGER:</a:t>
            </a:r>
            <a:endParaRPr lang="en-US" dirty="0"/>
          </a:p>
        </p:txBody>
      </p:sp>
      <p:sp>
        <p:nvSpPr>
          <p:cNvPr id="4" name="Text Placeholder 3"/>
          <p:cNvSpPr>
            <a:spLocks noGrp="1"/>
          </p:cNvSpPr>
          <p:nvPr>
            <p:ph type="body" idx="1"/>
          </p:nvPr>
        </p:nvSpPr>
        <p:spPr>
          <a:xfrm>
            <a:off x="1380072" y="1950611"/>
            <a:ext cx="4718304" cy="576262"/>
          </a:xfrm>
        </p:spPr>
        <p:txBody>
          <a:bodyPr/>
          <a:lstStyle/>
          <a:p>
            <a:r>
              <a:rPr lang="en-US" sz="2000" b="1" dirty="0" smtClean="0">
                <a:solidFill>
                  <a:schemeClr val="tx1"/>
                </a:solidFill>
                <a:latin typeface="Arial Narrow" panose="020B0606020202030204" pitchFamily="34" charset="0"/>
              </a:rPr>
              <a:t>1. Which </a:t>
            </a:r>
            <a:r>
              <a:rPr lang="en-US" sz="2000" b="1" dirty="0">
                <a:solidFill>
                  <a:schemeClr val="tx1"/>
                </a:solidFill>
                <a:latin typeface="Arial Narrow" panose="020B0606020202030204" pitchFamily="34" charset="0"/>
              </a:rPr>
              <a:t>of the following statements best describes the reason W. E. B. Dubois’ criticism of Booker T. Washington</a:t>
            </a:r>
            <a:r>
              <a:rPr lang="en-US" sz="2000" b="1" dirty="0" smtClean="0">
                <a:solidFill>
                  <a:schemeClr val="tx1"/>
                </a:solidFill>
                <a:latin typeface="Arial Narrow" panose="020B0606020202030204" pitchFamily="34" charset="0"/>
              </a:rPr>
              <a:t>?</a:t>
            </a:r>
            <a:endParaRPr lang="en-US" sz="2000" b="1" dirty="0">
              <a:solidFill>
                <a:schemeClr val="tx1"/>
              </a:solidFill>
              <a:latin typeface="Arial Narrow" panose="020B0606020202030204" pitchFamily="34" charset="0"/>
            </a:endParaRPr>
          </a:p>
        </p:txBody>
      </p:sp>
      <p:sp>
        <p:nvSpPr>
          <p:cNvPr id="5" name="Content Placeholder 4"/>
          <p:cNvSpPr>
            <a:spLocks noGrp="1"/>
          </p:cNvSpPr>
          <p:nvPr>
            <p:ph sz="half" idx="2"/>
          </p:nvPr>
        </p:nvSpPr>
        <p:spPr>
          <a:xfrm>
            <a:off x="1380072" y="2805709"/>
            <a:ext cx="4718304" cy="2632605"/>
          </a:xfrm>
        </p:spPr>
        <p:txBody>
          <a:bodyPr>
            <a:normAutofit fontScale="70000" lnSpcReduction="20000"/>
          </a:bodyPr>
          <a:lstStyle/>
          <a:p>
            <a:pPr marL="457200" indent="-457200">
              <a:buFont typeface="+mj-lt"/>
              <a:buAutoNum type="alphaUcPeriod"/>
            </a:pPr>
            <a:r>
              <a:rPr lang="en-US" dirty="0">
                <a:latin typeface="Arial Narrow" panose="020B0606020202030204" pitchFamily="34" charset="0"/>
              </a:rPr>
              <a:t>Dubois believed Washington should cooperate more with government officials.</a:t>
            </a:r>
          </a:p>
          <a:p>
            <a:pPr marL="457200" indent="-457200">
              <a:buFont typeface="+mj-lt"/>
              <a:buAutoNum type="alphaUcPeriod"/>
            </a:pPr>
            <a:r>
              <a:rPr lang="en-US" dirty="0" smtClean="0">
                <a:latin typeface="Arial Narrow" panose="020B0606020202030204" pitchFamily="34" charset="0"/>
              </a:rPr>
              <a:t>Dubois </a:t>
            </a:r>
            <a:r>
              <a:rPr lang="en-US" dirty="0">
                <a:latin typeface="Arial Narrow" panose="020B0606020202030204" pitchFamily="34" charset="0"/>
              </a:rPr>
              <a:t>felt Washington was too aggressive in seeking equal rights for African Americans.</a:t>
            </a:r>
          </a:p>
          <a:p>
            <a:pPr marL="457200" indent="-457200">
              <a:buFont typeface="+mj-lt"/>
              <a:buAutoNum type="alphaUcPeriod"/>
            </a:pPr>
            <a:r>
              <a:rPr lang="en-US" dirty="0" smtClean="0">
                <a:latin typeface="Arial Narrow" panose="020B0606020202030204" pitchFamily="34" charset="0"/>
              </a:rPr>
              <a:t>Dubois </a:t>
            </a:r>
            <a:r>
              <a:rPr lang="en-US" dirty="0">
                <a:latin typeface="Arial Narrow" panose="020B0606020202030204" pitchFamily="34" charset="0"/>
              </a:rPr>
              <a:t>thought Washington should focus more on making sure African Americans were receiving quality education.</a:t>
            </a:r>
          </a:p>
          <a:p>
            <a:pPr marL="457200" indent="-457200">
              <a:buFont typeface="+mj-lt"/>
              <a:buAutoNum type="alphaUcPeriod"/>
            </a:pPr>
            <a:r>
              <a:rPr lang="en-US" dirty="0" smtClean="0">
                <a:latin typeface="Arial Narrow" panose="020B0606020202030204" pitchFamily="34" charset="0"/>
              </a:rPr>
              <a:t>Dubois </a:t>
            </a:r>
            <a:r>
              <a:rPr lang="en-US" dirty="0">
                <a:latin typeface="Arial Narrow" panose="020B0606020202030204" pitchFamily="34" charset="0"/>
              </a:rPr>
              <a:t>did not feel Washington was aggressive enough in seeking equal rights for African Americans.</a:t>
            </a:r>
          </a:p>
          <a:p>
            <a:pPr marL="457200" indent="-457200">
              <a:buFont typeface="+mj-lt"/>
              <a:buAutoNum type="alphaUcPeriod"/>
            </a:pPr>
            <a:endParaRPr lang="en-US" dirty="0">
              <a:latin typeface="Arial Narrow" panose="020B0606020202030204" pitchFamily="34" charset="0"/>
            </a:endParaRPr>
          </a:p>
        </p:txBody>
      </p:sp>
      <p:sp>
        <p:nvSpPr>
          <p:cNvPr id="6" name="Text Placeholder 5"/>
          <p:cNvSpPr>
            <a:spLocks noGrp="1"/>
          </p:cNvSpPr>
          <p:nvPr>
            <p:ph type="body" sz="quarter" idx="3"/>
          </p:nvPr>
        </p:nvSpPr>
        <p:spPr>
          <a:xfrm>
            <a:off x="6454693" y="1801898"/>
            <a:ext cx="4718304" cy="576262"/>
          </a:xfrm>
        </p:spPr>
        <p:txBody>
          <a:bodyPr/>
          <a:lstStyle/>
          <a:p>
            <a:r>
              <a:rPr lang="en-US" sz="2000" b="1" dirty="0" smtClean="0">
                <a:solidFill>
                  <a:schemeClr val="tx1"/>
                </a:solidFill>
                <a:latin typeface="Arial Narrow" panose="020B0606020202030204" pitchFamily="34" charset="0"/>
              </a:rPr>
              <a:t>2. Marcus </a:t>
            </a:r>
            <a:r>
              <a:rPr lang="en-US" sz="2000" b="1" dirty="0">
                <a:solidFill>
                  <a:schemeClr val="tx1"/>
                </a:solidFill>
                <a:latin typeface="Arial Narrow" panose="020B0606020202030204" pitchFamily="34" charset="0"/>
              </a:rPr>
              <a:t>Garvey’s philosophy can best summarized as: </a:t>
            </a:r>
          </a:p>
        </p:txBody>
      </p:sp>
      <p:sp>
        <p:nvSpPr>
          <p:cNvPr id="7" name="Content Placeholder 6"/>
          <p:cNvSpPr>
            <a:spLocks noGrp="1"/>
          </p:cNvSpPr>
          <p:nvPr>
            <p:ph sz="quarter" idx="4"/>
          </p:nvPr>
        </p:nvSpPr>
        <p:spPr>
          <a:xfrm>
            <a:off x="6098375" y="2533136"/>
            <a:ext cx="5074621" cy="3071251"/>
          </a:xfrm>
        </p:spPr>
        <p:txBody>
          <a:bodyPr>
            <a:noAutofit/>
          </a:bodyPr>
          <a:lstStyle/>
          <a:p>
            <a:pPr marL="457200" indent="-457200">
              <a:buFont typeface="+mj-lt"/>
              <a:buAutoNum type="alphaUcPeriod"/>
            </a:pPr>
            <a:r>
              <a:rPr lang="en-US" sz="1800" dirty="0">
                <a:latin typeface="Arial Narrow" panose="020B0606020202030204" pitchFamily="34" charset="0"/>
              </a:rPr>
              <a:t>African Americans will achieve equality and respect when they prove themselves to be an economic asset to the United States.</a:t>
            </a:r>
          </a:p>
          <a:p>
            <a:pPr marL="457200" indent="-457200">
              <a:buFont typeface="+mj-lt"/>
              <a:buAutoNum type="alphaUcPeriod"/>
            </a:pPr>
            <a:r>
              <a:rPr lang="en-US" sz="1800" dirty="0">
                <a:latin typeface="Arial Narrow" panose="020B0606020202030204" pitchFamily="34" charset="0"/>
              </a:rPr>
              <a:t>  Education in integrated schools will offer African Americans the opportunity to fully assimilate into American society. </a:t>
            </a:r>
          </a:p>
          <a:p>
            <a:pPr marL="457200" indent="-457200">
              <a:buFont typeface="+mj-lt"/>
              <a:buAutoNum type="alphaUcPeriod"/>
            </a:pPr>
            <a:r>
              <a:rPr lang="en-US" sz="1800" dirty="0">
                <a:latin typeface="Arial Narrow" panose="020B0606020202030204" pitchFamily="34" charset="0"/>
              </a:rPr>
              <a:t> African Americans should adopt Black Nationalism, racial separation, and ultimately return to Africa.</a:t>
            </a:r>
          </a:p>
          <a:p>
            <a:pPr marL="457200" indent="-457200">
              <a:buFont typeface="+mj-lt"/>
              <a:buAutoNum type="alphaUcPeriod"/>
            </a:pPr>
            <a:r>
              <a:rPr lang="en-US" sz="1800" dirty="0">
                <a:latin typeface="Arial Narrow" panose="020B0606020202030204" pitchFamily="34" charset="0"/>
              </a:rPr>
              <a:t>  African-Americans should use any and all legal recourses to achieve equality within the United States. </a:t>
            </a:r>
          </a:p>
          <a:p>
            <a:pPr marL="457200" indent="-457200">
              <a:buFont typeface="+mj-lt"/>
              <a:buAutoNum type="alphaUcPeriod"/>
            </a:pPr>
            <a:endParaRPr lang="en-US" sz="1800" dirty="0">
              <a:latin typeface="Arial Narrow" panose="020B0606020202030204" pitchFamily="34" charset="0"/>
            </a:endParaRPr>
          </a:p>
        </p:txBody>
      </p:sp>
      <p:sp>
        <p:nvSpPr>
          <p:cNvPr id="10" name="TextBox 9"/>
          <p:cNvSpPr txBox="1"/>
          <p:nvPr/>
        </p:nvSpPr>
        <p:spPr>
          <a:xfrm>
            <a:off x="8922774" y="5938376"/>
            <a:ext cx="2787446" cy="369332"/>
          </a:xfrm>
          <a:prstGeom prst="rect">
            <a:avLst/>
          </a:prstGeom>
          <a:noFill/>
        </p:spPr>
        <p:txBody>
          <a:bodyPr wrap="square" rtlCol="0">
            <a:spAutoFit/>
          </a:bodyPr>
          <a:lstStyle/>
          <a:p>
            <a:r>
              <a:rPr lang="en-US" b="1" dirty="0" smtClean="0"/>
              <a:t>Continue to Question 3 →</a:t>
            </a:r>
            <a:endParaRPr lang="en-US" b="1" dirty="0"/>
          </a:p>
        </p:txBody>
      </p:sp>
    </p:spTree>
    <p:extLst>
      <p:ext uri="{BB962C8B-B14F-4D97-AF65-F5344CB8AC3E}">
        <p14:creationId xmlns:p14="http://schemas.microsoft.com/office/powerpoint/2010/main" val="84191606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xit" presetSubtype="21" fill="hold" nodeType="clickEffect">
                                  <p:stCondLst>
                                    <p:cond delay="0"/>
                                  </p:stCondLst>
                                  <p:childTnLst>
                                    <p:animEffect transition="out" filter="barn(inVertical)">
                                      <p:cBhvr>
                                        <p:cTn id="6" dur="500"/>
                                        <p:tgtEl>
                                          <p:spTgt spid="5">
                                            <p:txEl>
                                              <p:pRg st="0" end="0"/>
                                            </p:txEl>
                                          </p:spTgt>
                                        </p:tgtEl>
                                      </p:cBhvr>
                                    </p:animEffect>
                                    <p:set>
                                      <p:cBhvr>
                                        <p:cTn id="7" dur="1" fill="hold">
                                          <p:stCondLst>
                                            <p:cond delay="499"/>
                                          </p:stCondLst>
                                        </p:cTn>
                                        <p:tgtEl>
                                          <p:spTgt spid="5">
                                            <p:txEl>
                                              <p:pRg st="0" end="0"/>
                                            </p:txEl>
                                          </p:spTgt>
                                        </p:tgtEl>
                                        <p:attrNameLst>
                                          <p:attrName>style.visibility</p:attrName>
                                        </p:attrNameLst>
                                      </p:cBhvr>
                                      <p:to>
                                        <p:strVal val="hidden"/>
                                      </p:to>
                                    </p:set>
                                  </p:childTnLst>
                                </p:cTn>
                              </p:par>
                              <p:par>
                                <p:cTn id="8" presetID="16" presetClass="exit" presetSubtype="21" fill="hold" nodeType="withEffect">
                                  <p:stCondLst>
                                    <p:cond delay="0"/>
                                  </p:stCondLst>
                                  <p:childTnLst>
                                    <p:animEffect transition="out" filter="barn(inVertical)">
                                      <p:cBhvr>
                                        <p:cTn id="9" dur="500"/>
                                        <p:tgtEl>
                                          <p:spTgt spid="5">
                                            <p:txEl>
                                              <p:pRg st="1" end="1"/>
                                            </p:txEl>
                                          </p:spTgt>
                                        </p:tgtEl>
                                      </p:cBhvr>
                                    </p:animEffect>
                                    <p:set>
                                      <p:cBhvr>
                                        <p:cTn id="10" dur="1" fill="hold">
                                          <p:stCondLst>
                                            <p:cond delay="499"/>
                                          </p:stCondLst>
                                        </p:cTn>
                                        <p:tgtEl>
                                          <p:spTgt spid="5">
                                            <p:txEl>
                                              <p:pRg st="1" end="1"/>
                                            </p:txEl>
                                          </p:spTgt>
                                        </p:tgtEl>
                                        <p:attrNameLst>
                                          <p:attrName>style.visibility</p:attrName>
                                        </p:attrNameLst>
                                      </p:cBhvr>
                                      <p:to>
                                        <p:strVal val="hidden"/>
                                      </p:to>
                                    </p:set>
                                  </p:childTnLst>
                                </p:cTn>
                              </p:par>
                              <p:par>
                                <p:cTn id="11" presetID="16" presetClass="exit" presetSubtype="21" fill="hold" nodeType="withEffect">
                                  <p:stCondLst>
                                    <p:cond delay="0"/>
                                  </p:stCondLst>
                                  <p:childTnLst>
                                    <p:animEffect transition="out" filter="barn(inVertical)">
                                      <p:cBhvr>
                                        <p:cTn id="12" dur="500"/>
                                        <p:tgtEl>
                                          <p:spTgt spid="5">
                                            <p:txEl>
                                              <p:pRg st="2" end="2"/>
                                            </p:txEl>
                                          </p:spTgt>
                                        </p:tgtEl>
                                      </p:cBhvr>
                                    </p:animEffect>
                                    <p:set>
                                      <p:cBhvr>
                                        <p:cTn id="13" dur="1" fill="hold">
                                          <p:stCondLst>
                                            <p:cond delay="499"/>
                                          </p:stCondLst>
                                        </p:cTn>
                                        <p:tgtEl>
                                          <p:spTgt spid="5">
                                            <p:txEl>
                                              <p:pRg st="2" end="2"/>
                                            </p:txEl>
                                          </p:spTgt>
                                        </p:tgtEl>
                                        <p:attrNameLst>
                                          <p:attrName>style.visibility</p:attrName>
                                        </p:attrNameLst>
                                      </p:cBhvr>
                                      <p:to>
                                        <p:strVal val="hidden"/>
                                      </p:to>
                                    </p:set>
                                  </p:childTnLst>
                                </p:cTn>
                              </p:par>
                            </p:childTnLst>
                          </p:cTn>
                        </p:par>
                      </p:childTnLst>
                    </p:cTn>
                  </p:par>
                  <p:par>
                    <p:cTn id="14" fill="hold">
                      <p:stCondLst>
                        <p:cond delay="indefinite"/>
                      </p:stCondLst>
                      <p:childTnLst>
                        <p:par>
                          <p:cTn id="15" fill="hold">
                            <p:stCondLst>
                              <p:cond delay="0"/>
                            </p:stCondLst>
                            <p:childTnLst>
                              <p:par>
                                <p:cTn id="16" presetID="1" presetClass="exit" presetSubtype="0" fill="hold" nodeType="clickEffect">
                                  <p:stCondLst>
                                    <p:cond delay="0"/>
                                  </p:stCondLst>
                                  <p:childTnLst>
                                    <p:set>
                                      <p:cBhvr>
                                        <p:cTn id="17" dur="1" fill="hold">
                                          <p:stCondLst>
                                            <p:cond delay="0"/>
                                          </p:stCondLst>
                                        </p:cTn>
                                        <p:tgtEl>
                                          <p:spTgt spid="7">
                                            <p:txEl>
                                              <p:pRg st="0" end="0"/>
                                            </p:txEl>
                                          </p:spTgt>
                                        </p:tgtEl>
                                        <p:attrNameLst>
                                          <p:attrName>style.visibility</p:attrName>
                                        </p:attrNameLst>
                                      </p:cBhvr>
                                      <p:to>
                                        <p:strVal val="hidden"/>
                                      </p:to>
                                    </p:set>
                                  </p:childTnLst>
                                </p:cTn>
                              </p:par>
                              <p:par>
                                <p:cTn id="18" presetID="1" presetClass="exit" presetSubtype="0" fill="hold" nodeType="withEffect">
                                  <p:stCondLst>
                                    <p:cond delay="0"/>
                                  </p:stCondLst>
                                  <p:childTnLst>
                                    <p:set>
                                      <p:cBhvr>
                                        <p:cTn id="19" dur="1" fill="hold">
                                          <p:stCondLst>
                                            <p:cond delay="0"/>
                                          </p:stCondLst>
                                        </p:cTn>
                                        <p:tgtEl>
                                          <p:spTgt spid="7">
                                            <p:txEl>
                                              <p:pRg st="1" end="1"/>
                                            </p:txEl>
                                          </p:spTgt>
                                        </p:tgtEl>
                                        <p:attrNameLst>
                                          <p:attrName>style.visibility</p:attrName>
                                        </p:attrNameLst>
                                      </p:cBhvr>
                                      <p:to>
                                        <p:strVal val="hidden"/>
                                      </p:to>
                                    </p:set>
                                  </p:childTnLst>
                                </p:cTn>
                              </p:par>
                            </p:childTnLst>
                          </p:cTn>
                        </p:par>
                      </p:childTnLst>
                    </p:cTn>
                  </p:par>
                  <p:par>
                    <p:cTn id="20" fill="hold">
                      <p:stCondLst>
                        <p:cond delay="indefinite"/>
                      </p:stCondLst>
                      <p:childTnLst>
                        <p:par>
                          <p:cTn id="21" fill="hold">
                            <p:stCondLst>
                              <p:cond delay="0"/>
                            </p:stCondLst>
                            <p:childTnLst>
                              <p:par>
                                <p:cTn id="22" presetID="1" presetClass="exit" presetSubtype="0" fill="hold" nodeType="clickEffect">
                                  <p:stCondLst>
                                    <p:cond delay="0"/>
                                  </p:stCondLst>
                                  <p:childTnLst>
                                    <p:set>
                                      <p:cBhvr>
                                        <p:cTn id="23" dur="1" fill="hold">
                                          <p:stCondLst>
                                            <p:cond delay="0"/>
                                          </p:stCondLst>
                                        </p:cTn>
                                        <p:tgtEl>
                                          <p:spTgt spid="7">
                                            <p:txEl>
                                              <p:pRg st="3" end="3"/>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24256" y="816864"/>
            <a:ext cx="3316224" cy="2031325"/>
          </a:xfrm>
          <a:prstGeom prst="rect">
            <a:avLst/>
          </a:prstGeom>
          <a:noFill/>
          <a:ln>
            <a:solidFill>
              <a:schemeClr val="tx1"/>
            </a:solidFill>
          </a:ln>
        </p:spPr>
        <p:txBody>
          <a:bodyPr wrap="square" rtlCol="0">
            <a:spAutoFit/>
          </a:bodyPr>
          <a:lstStyle/>
          <a:p>
            <a:r>
              <a:rPr lang="en-US" sz="1400" b="1" dirty="0" smtClean="0"/>
              <a:t>Booker T Washington</a:t>
            </a:r>
            <a:endParaRPr lang="en-US" sz="1400" dirty="0" smtClean="0"/>
          </a:p>
          <a:p>
            <a:pPr marL="285750" indent="-285750">
              <a:buFont typeface="Arial" panose="020B0604020202020204" pitchFamily="34" charset="0"/>
              <a:buChar char="•"/>
            </a:pPr>
            <a:r>
              <a:rPr lang="en-US" sz="1400" dirty="0" smtClean="0"/>
              <a:t>founded the Tuskegee Institute</a:t>
            </a:r>
          </a:p>
          <a:p>
            <a:pPr marL="285750" indent="-285750">
              <a:buFont typeface="Arial" panose="020B0604020202020204" pitchFamily="34" charset="0"/>
              <a:buChar char="•"/>
            </a:pPr>
            <a:r>
              <a:rPr lang="en-US" sz="1400" dirty="0" smtClean="0"/>
              <a:t>Wanted to achieve vocational skills rather than agitate for social equality</a:t>
            </a:r>
          </a:p>
          <a:p>
            <a:pPr marL="285750" indent="-285750">
              <a:buFont typeface="Arial" panose="020B0604020202020204" pitchFamily="34" charset="0"/>
              <a:buChar char="•"/>
            </a:pPr>
            <a:r>
              <a:rPr lang="en-US" sz="1400" dirty="0" smtClean="0"/>
              <a:t>limited ambitions to obtaining a vocation and raising standards of living</a:t>
            </a:r>
          </a:p>
          <a:p>
            <a:pPr marL="285750" indent="-285750">
              <a:buFont typeface="Arial" panose="020B0604020202020204" pitchFamily="34" charset="0"/>
              <a:buChar char="•"/>
            </a:pPr>
            <a:r>
              <a:rPr lang="en-US" sz="1400" dirty="0" smtClean="0"/>
              <a:t>Atlanta Compromise</a:t>
            </a:r>
            <a:endParaRPr lang="en-US" sz="1400" dirty="0"/>
          </a:p>
        </p:txBody>
      </p:sp>
      <p:sp>
        <p:nvSpPr>
          <p:cNvPr id="5" name="TextBox 4"/>
          <p:cNvSpPr txBox="1"/>
          <p:nvPr/>
        </p:nvSpPr>
        <p:spPr>
          <a:xfrm>
            <a:off x="3968496" y="792480"/>
            <a:ext cx="3493008" cy="2893100"/>
          </a:xfrm>
          <a:prstGeom prst="rect">
            <a:avLst/>
          </a:prstGeom>
          <a:noFill/>
          <a:ln>
            <a:solidFill>
              <a:schemeClr val="tx1"/>
            </a:solidFill>
          </a:ln>
        </p:spPr>
        <p:txBody>
          <a:bodyPr wrap="square" rtlCol="0">
            <a:spAutoFit/>
          </a:bodyPr>
          <a:lstStyle/>
          <a:p>
            <a:r>
              <a:rPr lang="en-US" sz="1400" b="1" dirty="0" smtClean="0"/>
              <a:t>W.E.B Du Bois</a:t>
            </a:r>
          </a:p>
          <a:p>
            <a:pPr marL="285750" indent="-285750">
              <a:buFont typeface="Arial" panose="020B0604020202020204" pitchFamily="34" charset="0"/>
              <a:buChar char="•"/>
            </a:pPr>
            <a:r>
              <a:rPr lang="en-US" sz="1400" dirty="0" smtClean="0"/>
              <a:t>first African American to receive a Ph.D. from Harvard</a:t>
            </a:r>
          </a:p>
          <a:p>
            <a:pPr marL="285750" indent="-285750">
              <a:buFont typeface="Arial" panose="020B0604020202020204" pitchFamily="34" charset="0"/>
              <a:buChar char="•"/>
            </a:pPr>
            <a:r>
              <a:rPr lang="en-US" sz="1400" dirty="0" smtClean="0"/>
              <a:t>agitated for full social equality and refused to settle for an inferior social and economic status</a:t>
            </a:r>
          </a:p>
          <a:p>
            <a:pPr marL="285750" indent="-285750">
              <a:buFont typeface="Arial" panose="020B0604020202020204" pitchFamily="34" charset="0"/>
              <a:buChar char="•"/>
            </a:pPr>
            <a:r>
              <a:rPr lang="en-US" sz="1400" dirty="0" smtClean="0"/>
              <a:t>African Americans should receive a liberal and professional education</a:t>
            </a:r>
          </a:p>
          <a:p>
            <a:pPr marL="285750" indent="-285750">
              <a:buFont typeface="Arial" panose="020B0604020202020204" pitchFamily="34" charset="0"/>
              <a:buChar char="•"/>
            </a:pPr>
            <a:r>
              <a:rPr lang="en-US" sz="1400" dirty="0" smtClean="0"/>
              <a:t>launched the </a:t>
            </a:r>
            <a:r>
              <a:rPr lang="en-US" sz="1400" dirty="0" err="1" smtClean="0"/>
              <a:t>Niagra</a:t>
            </a:r>
            <a:r>
              <a:rPr lang="en-US" sz="1400" dirty="0" smtClean="0"/>
              <a:t> Movement</a:t>
            </a:r>
          </a:p>
          <a:p>
            <a:pPr marL="285750" indent="-285750">
              <a:buFont typeface="Arial" panose="020B0604020202020204" pitchFamily="34" charset="0"/>
              <a:buChar char="•"/>
            </a:pPr>
            <a:r>
              <a:rPr lang="en-US" sz="1400" dirty="0" smtClean="0"/>
              <a:t>Condemned the Atlanta Compromise</a:t>
            </a:r>
          </a:p>
          <a:p>
            <a:pPr marL="285750" indent="-285750">
              <a:buFont typeface="Arial" panose="020B0604020202020204" pitchFamily="34" charset="0"/>
              <a:buChar char="•"/>
            </a:pPr>
            <a:r>
              <a:rPr lang="en-US" sz="1400" dirty="0" smtClean="0"/>
              <a:t>Launched the NAACP</a:t>
            </a:r>
            <a:endParaRPr lang="en-US" sz="1400" dirty="0"/>
          </a:p>
        </p:txBody>
      </p:sp>
      <p:sp>
        <p:nvSpPr>
          <p:cNvPr id="6" name="TextBox 5"/>
          <p:cNvSpPr txBox="1"/>
          <p:nvPr/>
        </p:nvSpPr>
        <p:spPr>
          <a:xfrm>
            <a:off x="7589520" y="792480"/>
            <a:ext cx="3663696" cy="2893100"/>
          </a:xfrm>
          <a:prstGeom prst="rect">
            <a:avLst/>
          </a:prstGeom>
          <a:noFill/>
          <a:ln>
            <a:solidFill>
              <a:schemeClr val="tx1"/>
            </a:solidFill>
          </a:ln>
        </p:spPr>
        <p:txBody>
          <a:bodyPr wrap="square" rtlCol="0">
            <a:spAutoFit/>
          </a:bodyPr>
          <a:lstStyle/>
          <a:p>
            <a:r>
              <a:rPr lang="en-US" sz="1400" b="1" dirty="0" smtClean="0"/>
              <a:t>Marcus Garvey</a:t>
            </a:r>
          </a:p>
          <a:p>
            <a:pPr marL="285750" indent="-285750">
              <a:buFont typeface="Arial" panose="020B0604020202020204" pitchFamily="34" charset="0"/>
              <a:buChar char="•"/>
            </a:pPr>
            <a:r>
              <a:rPr lang="en-US" sz="1400" dirty="0" smtClean="0"/>
              <a:t>Established the Universal Negro Improvement Association</a:t>
            </a:r>
          </a:p>
          <a:p>
            <a:pPr marL="285750" indent="-285750">
              <a:buFont typeface="Arial" panose="020B0604020202020204" pitchFamily="34" charset="0"/>
              <a:buChar char="•"/>
            </a:pPr>
            <a:r>
              <a:rPr lang="en-US" sz="1400" dirty="0" smtClean="0"/>
              <a:t>Believed “Black is Beautiful”</a:t>
            </a:r>
          </a:p>
          <a:p>
            <a:pPr marL="285750" indent="-285750">
              <a:buFont typeface="Arial" panose="020B0604020202020204" pitchFamily="34" charset="0"/>
              <a:buChar char="•"/>
            </a:pPr>
            <a:r>
              <a:rPr lang="en-US" sz="1400" dirty="0" smtClean="0"/>
              <a:t>Opposed cooperation with white in organizations like the NAACP</a:t>
            </a:r>
          </a:p>
          <a:p>
            <a:pPr marL="285750" indent="-285750">
              <a:buFont typeface="Arial" panose="020B0604020202020204" pitchFamily="34" charset="0"/>
              <a:buChar char="•"/>
            </a:pPr>
            <a:r>
              <a:rPr lang="en-US" sz="1400" dirty="0" smtClean="0"/>
              <a:t>Founded African-American businesses such as the Black Star Line</a:t>
            </a:r>
          </a:p>
          <a:p>
            <a:pPr marL="285750" indent="-285750">
              <a:buFont typeface="Arial" panose="020B0604020202020204" pitchFamily="34" charset="0"/>
              <a:buChar char="•"/>
            </a:pPr>
            <a:r>
              <a:rPr lang="en-US" sz="1400" dirty="0" smtClean="0"/>
              <a:t>Started a “Back to Africa” movement</a:t>
            </a:r>
          </a:p>
          <a:p>
            <a:pPr marL="285750" indent="-285750">
              <a:buFont typeface="Arial" panose="020B0604020202020204" pitchFamily="34" charset="0"/>
              <a:buChar char="•"/>
            </a:pPr>
            <a:r>
              <a:rPr lang="en-US" sz="1400" dirty="0" smtClean="0"/>
              <a:t>Urged African Americans to separate from whites and rely upon themselves</a:t>
            </a:r>
            <a:endParaRPr lang="en-US" sz="1400" dirty="0"/>
          </a:p>
        </p:txBody>
      </p:sp>
      <p:sp>
        <p:nvSpPr>
          <p:cNvPr id="7" name="TextBox 6"/>
          <p:cNvSpPr txBox="1"/>
          <p:nvPr/>
        </p:nvSpPr>
        <p:spPr>
          <a:xfrm>
            <a:off x="1024128" y="3685580"/>
            <a:ext cx="10022414" cy="2492990"/>
          </a:xfrm>
          <a:prstGeom prst="rect">
            <a:avLst/>
          </a:prstGeom>
          <a:noFill/>
        </p:spPr>
        <p:txBody>
          <a:bodyPr wrap="square" rtlCol="0">
            <a:spAutoFit/>
          </a:bodyPr>
          <a:lstStyle/>
          <a:p>
            <a:r>
              <a:rPr lang="en-US" sz="2000" dirty="0" smtClean="0"/>
              <a:t>3. </a:t>
            </a:r>
            <a:r>
              <a:rPr lang="en-US" sz="2400" dirty="0" smtClean="0"/>
              <a:t>What</a:t>
            </a:r>
            <a:r>
              <a:rPr lang="en-US" sz="2000" dirty="0" smtClean="0"/>
              <a:t> </a:t>
            </a:r>
            <a:r>
              <a:rPr lang="en-US" sz="2000" dirty="0"/>
              <a:t>do the philosophies of these three African American leaders </a:t>
            </a:r>
            <a:r>
              <a:rPr lang="en-US" sz="2000" dirty="0" smtClean="0"/>
              <a:t>suggest?</a:t>
            </a:r>
            <a:r>
              <a:rPr lang="en-US" sz="2800" dirty="0" smtClean="0">
                <a:solidFill>
                  <a:schemeClr val="bg1"/>
                </a:solidFill>
              </a:rPr>
              <a:t> do the philosophies of these three African American leaders suggest?</a:t>
            </a:r>
          </a:p>
          <a:p>
            <a:pPr marL="342900" indent="-342900">
              <a:buAutoNum type="alphaUcPeriod"/>
            </a:pPr>
            <a:r>
              <a:rPr lang="en-US" sz="2000" dirty="0" smtClean="0"/>
              <a:t>African Americans believed that racial equality could not be achieved in the United States</a:t>
            </a:r>
          </a:p>
          <a:p>
            <a:pPr marL="342900" indent="-342900">
              <a:buAutoNum type="alphaUcPeriod"/>
            </a:pPr>
            <a:r>
              <a:rPr lang="en-US" sz="2000" dirty="0" smtClean="0"/>
              <a:t>Only Booker T Washington felt that whites would accept African Americans as equals</a:t>
            </a:r>
          </a:p>
          <a:p>
            <a:pPr marL="342900" indent="-342900">
              <a:buAutoNum type="alphaUcPeriod"/>
            </a:pPr>
            <a:r>
              <a:rPr lang="en-US" sz="2000" dirty="0" smtClean="0"/>
              <a:t>Conditions were generally acceptable to the African-American community as they were.</a:t>
            </a:r>
          </a:p>
          <a:p>
            <a:pPr marL="342900" indent="-342900">
              <a:buAutoNum type="alphaUcPeriod"/>
            </a:pPr>
            <a:r>
              <a:rPr lang="en-US" sz="2000" dirty="0" smtClean="0"/>
              <a:t>Frustrations with continuing inequality led African Americans to fight discrimination in different ways</a:t>
            </a:r>
            <a:endParaRPr lang="en-US" sz="2000" dirty="0"/>
          </a:p>
        </p:txBody>
      </p:sp>
    </p:spTree>
    <p:extLst>
      <p:ext uri="{BB962C8B-B14F-4D97-AF65-F5344CB8AC3E}">
        <p14:creationId xmlns:p14="http://schemas.microsoft.com/office/powerpoint/2010/main" val="35313193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xit" presetSubtype="0" fill="hold" nodeType="clickEffect">
                                  <p:stCondLst>
                                    <p:cond delay="0"/>
                                  </p:stCondLst>
                                  <p:childTnLst>
                                    <p:animEffect transition="out" filter="fade">
                                      <p:cBhvr>
                                        <p:cTn id="6" dur="2000"/>
                                        <p:tgtEl>
                                          <p:spTgt spid="7">
                                            <p:txEl>
                                              <p:pRg st="1" end="1"/>
                                            </p:txEl>
                                          </p:spTgt>
                                        </p:tgtEl>
                                      </p:cBhvr>
                                    </p:animEffect>
                                    <p:anim calcmode="lin" valueType="num">
                                      <p:cBhvr>
                                        <p:cTn id="7" dur="2000"/>
                                        <p:tgtEl>
                                          <p:spTgt spid="7">
                                            <p:txEl>
                                              <p:pRg st="1" end="1"/>
                                            </p:txEl>
                                          </p:spTgt>
                                        </p:tgtEl>
                                        <p:attrNameLst>
                                          <p:attrName>ppt_w</p:attrName>
                                        </p:attrNameLst>
                                      </p:cBhvr>
                                      <p:tavLst>
                                        <p:tav tm="0">
                                          <p:val>
                                            <p:strVal val="ppt_w"/>
                                          </p:val>
                                        </p:tav>
                                        <p:tav tm="5000">
                                          <p:val>
                                            <p:strVal val="0.92*ppt_w"/>
                                          </p:val>
                                        </p:tav>
                                        <p:tav tm="10000">
                                          <p:val>
                                            <p:strVal val="0.71*ppt_w"/>
                                          </p:val>
                                        </p:tav>
                                        <p:tav tm="15000">
                                          <p:val>
                                            <p:strVal val="0.38*ppt_w"/>
                                          </p:val>
                                        </p:tav>
                                        <p:tav tm="20000">
                                          <p:val>
                                            <p:fltVal val="0"/>
                                          </p:val>
                                        </p:tav>
                                        <p:tav tm="25000">
                                          <p:val>
                                            <p:strVal val="-0.38*ppt_w"/>
                                          </p:val>
                                        </p:tav>
                                        <p:tav tm="30000">
                                          <p:val>
                                            <p:strVal val="-0.71*ppt_w"/>
                                          </p:val>
                                        </p:tav>
                                        <p:tav tm="35000">
                                          <p:val>
                                            <p:strVal val="-0.92*ppt_w"/>
                                          </p:val>
                                        </p:tav>
                                        <p:tav tm="40000">
                                          <p:val>
                                            <p:strVal val="-ppt_w"/>
                                          </p:val>
                                        </p:tav>
                                        <p:tav tm="45000">
                                          <p:val>
                                            <p:strVal val="-0.92*ppt_w"/>
                                          </p:val>
                                        </p:tav>
                                        <p:tav tm="50000">
                                          <p:val>
                                            <p:strVal val="-0.71*ppt_w"/>
                                          </p:val>
                                        </p:tav>
                                        <p:tav tm="55000">
                                          <p:val>
                                            <p:strVal val="-0.38*ppt_w"/>
                                          </p:val>
                                        </p:tav>
                                        <p:tav tm="60000">
                                          <p:val>
                                            <p:fltVal val="0"/>
                                          </p:val>
                                        </p:tav>
                                        <p:tav tm="65000">
                                          <p:val>
                                            <p:strVal val="0.38*ppt_w"/>
                                          </p:val>
                                        </p:tav>
                                        <p:tav tm="70000">
                                          <p:val>
                                            <p:strVal val="0.71*ppt_w"/>
                                          </p:val>
                                        </p:tav>
                                        <p:tav tm="75000">
                                          <p:val>
                                            <p:strVal val="0.92*ppt_w"/>
                                          </p:val>
                                        </p:tav>
                                        <p:tav tm="80000">
                                          <p:val>
                                            <p:strVal val="ppt_w"/>
                                          </p:val>
                                        </p:tav>
                                        <p:tav tm="85000">
                                          <p:val>
                                            <p:strVal val="0.92*ppt_w"/>
                                          </p:val>
                                        </p:tav>
                                        <p:tav tm="90000">
                                          <p:val>
                                            <p:strVal val="0.71*ppt_w"/>
                                          </p:val>
                                        </p:tav>
                                        <p:tav tm="95000">
                                          <p:val>
                                            <p:strVal val="0.38*ppt_w"/>
                                          </p:val>
                                        </p:tav>
                                        <p:tav tm="100000">
                                          <p:val>
                                            <p:fltVal val="0"/>
                                          </p:val>
                                        </p:tav>
                                      </p:tavLst>
                                    </p:anim>
                                    <p:anim calcmode="lin" valueType="num">
                                      <p:cBhvr>
                                        <p:cTn id="8" dur="2000"/>
                                        <p:tgtEl>
                                          <p:spTgt spid="7">
                                            <p:txEl>
                                              <p:pRg st="1" end="1"/>
                                            </p:txEl>
                                          </p:spTgt>
                                        </p:tgtEl>
                                        <p:attrNameLst>
                                          <p:attrName>ppt_h</p:attrName>
                                        </p:attrNameLst>
                                      </p:cBhvr>
                                      <p:tavLst>
                                        <p:tav tm="0">
                                          <p:val>
                                            <p:strVal val="ppt_h"/>
                                          </p:val>
                                        </p:tav>
                                        <p:tav tm="100000">
                                          <p:val>
                                            <p:strVal val="ppt_h"/>
                                          </p:val>
                                        </p:tav>
                                      </p:tavLst>
                                    </p:anim>
                                    <p:set>
                                      <p:cBhvr>
                                        <p:cTn id="9" dur="1" fill="hold">
                                          <p:stCondLst>
                                            <p:cond delay="1999"/>
                                          </p:stCondLst>
                                        </p:cTn>
                                        <p:tgtEl>
                                          <p:spTgt spid="7">
                                            <p:txEl>
                                              <p:pRg st="1" end="1"/>
                                            </p:txEl>
                                          </p:spTgt>
                                        </p:tgtEl>
                                        <p:attrNameLst>
                                          <p:attrName>style.visibility</p:attrName>
                                        </p:attrNameLst>
                                      </p:cBhvr>
                                      <p:to>
                                        <p:strVal val="hidden"/>
                                      </p:to>
                                    </p:set>
                                  </p:childTnLst>
                                </p:cTn>
                              </p:par>
                              <p:par>
                                <p:cTn id="10" presetID="45" presetClass="exit" presetSubtype="0" fill="hold" nodeType="withEffect">
                                  <p:stCondLst>
                                    <p:cond delay="0"/>
                                  </p:stCondLst>
                                  <p:childTnLst>
                                    <p:animEffect transition="out" filter="fade">
                                      <p:cBhvr>
                                        <p:cTn id="11" dur="2000"/>
                                        <p:tgtEl>
                                          <p:spTgt spid="7">
                                            <p:txEl>
                                              <p:pRg st="2" end="2"/>
                                            </p:txEl>
                                          </p:spTgt>
                                        </p:tgtEl>
                                      </p:cBhvr>
                                    </p:animEffect>
                                    <p:anim calcmode="lin" valueType="num">
                                      <p:cBhvr>
                                        <p:cTn id="12" dur="2000"/>
                                        <p:tgtEl>
                                          <p:spTgt spid="7">
                                            <p:txEl>
                                              <p:pRg st="2" end="2"/>
                                            </p:txEl>
                                          </p:spTgt>
                                        </p:tgtEl>
                                        <p:attrNameLst>
                                          <p:attrName>ppt_w</p:attrName>
                                        </p:attrNameLst>
                                      </p:cBhvr>
                                      <p:tavLst>
                                        <p:tav tm="0">
                                          <p:val>
                                            <p:strVal val="ppt_w"/>
                                          </p:val>
                                        </p:tav>
                                        <p:tav tm="5000">
                                          <p:val>
                                            <p:strVal val="0.92*ppt_w"/>
                                          </p:val>
                                        </p:tav>
                                        <p:tav tm="10000">
                                          <p:val>
                                            <p:strVal val="0.71*ppt_w"/>
                                          </p:val>
                                        </p:tav>
                                        <p:tav tm="15000">
                                          <p:val>
                                            <p:strVal val="0.38*ppt_w"/>
                                          </p:val>
                                        </p:tav>
                                        <p:tav tm="20000">
                                          <p:val>
                                            <p:fltVal val="0"/>
                                          </p:val>
                                        </p:tav>
                                        <p:tav tm="25000">
                                          <p:val>
                                            <p:strVal val="-0.38*ppt_w"/>
                                          </p:val>
                                        </p:tav>
                                        <p:tav tm="30000">
                                          <p:val>
                                            <p:strVal val="-0.71*ppt_w"/>
                                          </p:val>
                                        </p:tav>
                                        <p:tav tm="35000">
                                          <p:val>
                                            <p:strVal val="-0.92*ppt_w"/>
                                          </p:val>
                                        </p:tav>
                                        <p:tav tm="40000">
                                          <p:val>
                                            <p:strVal val="-ppt_w"/>
                                          </p:val>
                                        </p:tav>
                                        <p:tav tm="45000">
                                          <p:val>
                                            <p:strVal val="-0.92*ppt_w"/>
                                          </p:val>
                                        </p:tav>
                                        <p:tav tm="50000">
                                          <p:val>
                                            <p:strVal val="-0.71*ppt_w"/>
                                          </p:val>
                                        </p:tav>
                                        <p:tav tm="55000">
                                          <p:val>
                                            <p:strVal val="-0.38*ppt_w"/>
                                          </p:val>
                                        </p:tav>
                                        <p:tav tm="60000">
                                          <p:val>
                                            <p:fltVal val="0"/>
                                          </p:val>
                                        </p:tav>
                                        <p:tav tm="65000">
                                          <p:val>
                                            <p:strVal val="0.38*ppt_w"/>
                                          </p:val>
                                        </p:tav>
                                        <p:tav tm="70000">
                                          <p:val>
                                            <p:strVal val="0.71*ppt_w"/>
                                          </p:val>
                                        </p:tav>
                                        <p:tav tm="75000">
                                          <p:val>
                                            <p:strVal val="0.92*ppt_w"/>
                                          </p:val>
                                        </p:tav>
                                        <p:tav tm="80000">
                                          <p:val>
                                            <p:strVal val="ppt_w"/>
                                          </p:val>
                                        </p:tav>
                                        <p:tav tm="85000">
                                          <p:val>
                                            <p:strVal val="0.92*ppt_w"/>
                                          </p:val>
                                        </p:tav>
                                        <p:tav tm="90000">
                                          <p:val>
                                            <p:strVal val="0.71*ppt_w"/>
                                          </p:val>
                                        </p:tav>
                                        <p:tav tm="95000">
                                          <p:val>
                                            <p:strVal val="0.38*ppt_w"/>
                                          </p:val>
                                        </p:tav>
                                        <p:tav tm="100000">
                                          <p:val>
                                            <p:fltVal val="0"/>
                                          </p:val>
                                        </p:tav>
                                      </p:tavLst>
                                    </p:anim>
                                    <p:anim calcmode="lin" valueType="num">
                                      <p:cBhvr>
                                        <p:cTn id="13" dur="2000"/>
                                        <p:tgtEl>
                                          <p:spTgt spid="7">
                                            <p:txEl>
                                              <p:pRg st="2" end="2"/>
                                            </p:txEl>
                                          </p:spTgt>
                                        </p:tgtEl>
                                        <p:attrNameLst>
                                          <p:attrName>ppt_h</p:attrName>
                                        </p:attrNameLst>
                                      </p:cBhvr>
                                      <p:tavLst>
                                        <p:tav tm="0">
                                          <p:val>
                                            <p:strVal val="ppt_h"/>
                                          </p:val>
                                        </p:tav>
                                        <p:tav tm="100000">
                                          <p:val>
                                            <p:strVal val="ppt_h"/>
                                          </p:val>
                                        </p:tav>
                                      </p:tavLst>
                                    </p:anim>
                                    <p:set>
                                      <p:cBhvr>
                                        <p:cTn id="14" dur="1" fill="hold">
                                          <p:stCondLst>
                                            <p:cond delay="1999"/>
                                          </p:stCondLst>
                                        </p:cTn>
                                        <p:tgtEl>
                                          <p:spTgt spid="7">
                                            <p:txEl>
                                              <p:pRg st="2" end="2"/>
                                            </p:txEl>
                                          </p:spTgt>
                                        </p:tgtEl>
                                        <p:attrNameLst>
                                          <p:attrName>style.visibility</p:attrName>
                                        </p:attrNameLst>
                                      </p:cBhvr>
                                      <p:to>
                                        <p:strVal val="hidden"/>
                                      </p:to>
                                    </p:set>
                                  </p:childTnLst>
                                </p:cTn>
                              </p:par>
                              <p:par>
                                <p:cTn id="15" presetID="45" presetClass="exit" presetSubtype="0" fill="hold" nodeType="withEffect">
                                  <p:stCondLst>
                                    <p:cond delay="0"/>
                                  </p:stCondLst>
                                  <p:childTnLst>
                                    <p:animEffect transition="out" filter="fade">
                                      <p:cBhvr>
                                        <p:cTn id="16" dur="2000"/>
                                        <p:tgtEl>
                                          <p:spTgt spid="7">
                                            <p:txEl>
                                              <p:pRg st="3" end="3"/>
                                            </p:txEl>
                                          </p:spTgt>
                                        </p:tgtEl>
                                      </p:cBhvr>
                                    </p:animEffect>
                                    <p:anim calcmode="lin" valueType="num">
                                      <p:cBhvr>
                                        <p:cTn id="17" dur="2000"/>
                                        <p:tgtEl>
                                          <p:spTgt spid="7">
                                            <p:txEl>
                                              <p:pRg st="3" end="3"/>
                                            </p:txEl>
                                          </p:spTgt>
                                        </p:tgtEl>
                                        <p:attrNameLst>
                                          <p:attrName>ppt_w</p:attrName>
                                        </p:attrNameLst>
                                      </p:cBhvr>
                                      <p:tavLst>
                                        <p:tav tm="0">
                                          <p:val>
                                            <p:strVal val="ppt_w"/>
                                          </p:val>
                                        </p:tav>
                                        <p:tav tm="5000">
                                          <p:val>
                                            <p:strVal val="0.92*ppt_w"/>
                                          </p:val>
                                        </p:tav>
                                        <p:tav tm="10000">
                                          <p:val>
                                            <p:strVal val="0.71*ppt_w"/>
                                          </p:val>
                                        </p:tav>
                                        <p:tav tm="15000">
                                          <p:val>
                                            <p:strVal val="0.38*ppt_w"/>
                                          </p:val>
                                        </p:tav>
                                        <p:tav tm="20000">
                                          <p:val>
                                            <p:fltVal val="0"/>
                                          </p:val>
                                        </p:tav>
                                        <p:tav tm="25000">
                                          <p:val>
                                            <p:strVal val="-0.38*ppt_w"/>
                                          </p:val>
                                        </p:tav>
                                        <p:tav tm="30000">
                                          <p:val>
                                            <p:strVal val="-0.71*ppt_w"/>
                                          </p:val>
                                        </p:tav>
                                        <p:tav tm="35000">
                                          <p:val>
                                            <p:strVal val="-0.92*ppt_w"/>
                                          </p:val>
                                        </p:tav>
                                        <p:tav tm="40000">
                                          <p:val>
                                            <p:strVal val="-ppt_w"/>
                                          </p:val>
                                        </p:tav>
                                        <p:tav tm="45000">
                                          <p:val>
                                            <p:strVal val="-0.92*ppt_w"/>
                                          </p:val>
                                        </p:tav>
                                        <p:tav tm="50000">
                                          <p:val>
                                            <p:strVal val="-0.71*ppt_w"/>
                                          </p:val>
                                        </p:tav>
                                        <p:tav tm="55000">
                                          <p:val>
                                            <p:strVal val="-0.38*ppt_w"/>
                                          </p:val>
                                        </p:tav>
                                        <p:tav tm="60000">
                                          <p:val>
                                            <p:fltVal val="0"/>
                                          </p:val>
                                        </p:tav>
                                        <p:tav tm="65000">
                                          <p:val>
                                            <p:strVal val="0.38*ppt_w"/>
                                          </p:val>
                                        </p:tav>
                                        <p:tav tm="70000">
                                          <p:val>
                                            <p:strVal val="0.71*ppt_w"/>
                                          </p:val>
                                        </p:tav>
                                        <p:tav tm="75000">
                                          <p:val>
                                            <p:strVal val="0.92*ppt_w"/>
                                          </p:val>
                                        </p:tav>
                                        <p:tav tm="80000">
                                          <p:val>
                                            <p:strVal val="ppt_w"/>
                                          </p:val>
                                        </p:tav>
                                        <p:tav tm="85000">
                                          <p:val>
                                            <p:strVal val="0.92*ppt_w"/>
                                          </p:val>
                                        </p:tav>
                                        <p:tav tm="90000">
                                          <p:val>
                                            <p:strVal val="0.71*ppt_w"/>
                                          </p:val>
                                        </p:tav>
                                        <p:tav tm="95000">
                                          <p:val>
                                            <p:strVal val="0.38*ppt_w"/>
                                          </p:val>
                                        </p:tav>
                                        <p:tav tm="100000">
                                          <p:val>
                                            <p:fltVal val="0"/>
                                          </p:val>
                                        </p:tav>
                                      </p:tavLst>
                                    </p:anim>
                                    <p:anim calcmode="lin" valueType="num">
                                      <p:cBhvr>
                                        <p:cTn id="18" dur="2000"/>
                                        <p:tgtEl>
                                          <p:spTgt spid="7">
                                            <p:txEl>
                                              <p:pRg st="3" end="3"/>
                                            </p:txEl>
                                          </p:spTgt>
                                        </p:tgtEl>
                                        <p:attrNameLst>
                                          <p:attrName>ppt_h</p:attrName>
                                        </p:attrNameLst>
                                      </p:cBhvr>
                                      <p:tavLst>
                                        <p:tav tm="0">
                                          <p:val>
                                            <p:strVal val="ppt_h"/>
                                          </p:val>
                                        </p:tav>
                                        <p:tav tm="100000">
                                          <p:val>
                                            <p:strVal val="ppt_h"/>
                                          </p:val>
                                        </p:tav>
                                      </p:tavLst>
                                    </p:anim>
                                    <p:set>
                                      <p:cBhvr>
                                        <p:cTn id="19" dur="1" fill="hold">
                                          <p:stCondLst>
                                            <p:cond delay="1999"/>
                                          </p:stCondLst>
                                        </p:cTn>
                                        <p:tgtEl>
                                          <p:spTgt spid="7">
                                            <p:txEl>
                                              <p:pRg st="3" end="3"/>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2952</TotalTime>
  <Words>1041</Words>
  <Application>Microsoft Office PowerPoint</Application>
  <PresentationFormat>Widescreen</PresentationFormat>
  <Paragraphs>105</Paragraphs>
  <Slides>10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Arial Narrow</vt:lpstr>
      <vt:lpstr>Garamond</vt:lpstr>
      <vt:lpstr>Organic</vt:lpstr>
      <vt:lpstr>US HISTORY</vt:lpstr>
      <vt:lpstr>BELLRINGER QUESTIONS (5 MINUTES)</vt:lpstr>
      <vt:lpstr>PowerPoint Presentation</vt:lpstr>
      <vt:lpstr>CONTENT APPLICATION  Image Analysis “I Do”</vt:lpstr>
      <vt:lpstr>“I Do”-Du Bois, Washington, Garvey</vt:lpstr>
      <vt:lpstr>“WE DO”</vt:lpstr>
      <vt:lpstr>“We Do”- Speak Out/Share Out</vt:lpstr>
      <vt:lpstr> LETS REVIEW THE BELLRINGER:</vt:lpstr>
      <vt:lpstr>PowerPoint Presentation</vt:lpstr>
      <vt:lpstr>“You Do” - ESSENTIAL QUESTION-EXIT SLIP</vt:lpstr>
    </vt:vector>
  </TitlesOfParts>
  <Company>Duval County Public Schools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Campbell, Lashawna J.</dc:creator>
  <cp:lastModifiedBy>Sacerdote, Kevin R.</cp:lastModifiedBy>
  <cp:revision>48</cp:revision>
  <dcterms:created xsi:type="dcterms:W3CDTF">2015-12-29T14:57:34Z</dcterms:created>
  <dcterms:modified xsi:type="dcterms:W3CDTF">2016-10-03T12:27:50Z</dcterms:modified>
</cp:coreProperties>
</file>